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1" r:id="rId6"/>
    <p:sldId id="265" r:id="rId7"/>
    <p:sldId id="260" r:id="rId8"/>
    <p:sldId id="264" r:id="rId9"/>
    <p:sldId id="263" r:id="rId10"/>
    <p:sldId id="266" r:id="rId11"/>
    <p:sldId id="270" r:id="rId12"/>
    <p:sldId id="269" r:id="rId13"/>
    <p:sldId id="268" r:id="rId14"/>
    <p:sldId id="267" r:id="rId15"/>
    <p:sldId id="273" r:id="rId16"/>
    <p:sldId id="274" r:id="rId17"/>
    <p:sldId id="272" r:id="rId18"/>
    <p:sldId id="271" r:id="rId19"/>
    <p:sldId id="277" r:id="rId20"/>
    <p:sldId id="276" r:id="rId21"/>
    <p:sldId id="275" r:id="rId22"/>
    <p:sldId id="278" r:id="rId23"/>
    <p:sldId id="258" r:id="rId24"/>
    <p:sldId id="279"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51"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7646DF-FED3-304A-4767-24DBD5F24A4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5E198C0-0957-CE5D-2961-42D4AEE2C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89B5322-7E4C-E5C3-CAEE-38A950FD8F45}"/>
              </a:ext>
            </a:extLst>
          </p:cNvPr>
          <p:cNvSpPr>
            <a:spLocks noGrp="1"/>
          </p:cNvSpPr>
          <p:nvPr>
            <p:ph type="dt" sz="half" idx="10"/>
          </p:nvPr>
        </p:nvSpPr>
        <p:spPr/>
        <p:txBody>
          <a:bodyPr/>
          <a:lstStyle/>
          <a:p>
            <a:fld id="{39D05D8E-7DA4-444E-A980-92A3F35043C3}" type="datetimeFigureOut">
              <a:rPr lang="tr-TR" smtClean="0"/>
              <a:t>27.03.2025</a:t>
            </a:fld>
            <a:endParaRPr lang="tr-TR"/>
          </a:p>
        </p:txBody>
      </p:sp>
      <p:sp>
        <p:nvSpPr>
          <p:cNvPr id="5" name="Alt Bilgi Yer Tutucusu 4">
            <a:extLst>
              <a:ext uri="{FF2B5EF4-FFF2-40B4-BE49-F238E27FC236}">
                <a16:creationId xmlns:a16="http://schemas.microsoft.com/office/drawing/2014/main" id="{6D965AF9-A735-759F-764A-0A626CA893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92DC64-0378-1649-F644-377CF7F80C81}"/>
              </a:ext>
            </a:extLst>
          </p:cNvPr>
          <p:cNvSpPr>
            <a:spLocks noGrp="1"/>
          </p:cNvSpPr>
          <p:nvPr>
            <p:ph type="sldNum" sz="quarter" idx="12"/>
          </p:nvPr>
        </p:nvSpPr>
        <p:spPr/>
        <p:txBody>
          <a:bodyPr/>
          <a:lstStyle/>
          <a:p>
            <a:fld id="{ABF182F4-48CD-4EB1-89FF-2FAAB3D88A10}" type="slidenum">
              <a:rPr lang="tr-TR" smtClean="0"/>
              <a:t>‹#›</a:t>
            </a:fld>
            <a:endParaRPr lang="tr-TR"/>
          </a:p>
        </p:txBody>
      </p:sp>
    </p:spTree>
    <p:extLst>
      <p:ext uri="{BB962C8B-B14F-4D97-AF65-F5344CB8AC3E}">
        <p14:creationId xmlns:p14="http://schemas.microsoft.com/office/powerpoint/2010/main" val="173291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51D51B-B6AC-72A8-0DB1-C79CB2C767A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E379A28-6EE0-2FEA-C042-491F1D03BD8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E01ADDF-219E-814A-E0DE-1CA07FB54F8B}"/>
              </a:ext>
            </a:extLst>
          </p:cNvPr>
          <p:cNvSpPr>
            <a:spLocks noGrp="1"/>
          </p:cNvSpPr>
          <p:nvPr>
            <p:ph type="dt" sz="half" idx="10"/>
          </p:nvPr>
        </p:nvSpPr>
        <p:spPr/>
        <p:txBody>
          <a:bodyPr/>
          <a:lstStyle/>
          <a:p>
            <a:fld id="{39D05D8E-7DA4-444E-A980-92A3F35043C3}" type="datetimeFigureOut">
              <a:rPr lang="tr-TR" smtClean="0"/>
              <a:t>27.03.2025</a:t>
            </a:fld>
            <a:endParaRPr lang="tr-TR"/>
          </a:p>
        </p:txBody>
      </p:sp>
      <p:sp>
        <p:nvSpPr>
          <p:cNvPr id="5" name="Alt Bilgi Yer Tutucusu 4">
            <a:extLst>
              <a:ext uri="{FF2B5EF4-FFF2-40B4-BE49-F238E27FC236}">
                <a16:creationId xmlns:a16="http://schemas.microsoft.com/office/drawing/2014/main" id="{79F064CD-4E1F-DD49-9507-25DED8F8F31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7B6F4E6-708F-D230-907A-D619E5710A78}"/>
              </a:ext>
            </a:extLst>
          </p:cNvPr>
          <p:cNvSpPr>
            <a:spLocks noGrp="1"/>
          </p:cNvSpPr>
          <p:nvPr>
            <p:ph type="sldNum" sz="quarter" idx="12"/>
          </p:nvPr>
        </p:nvSpPr>
        <p:spPr/>
        <p:txBody>
          <a:bodyPr/>
          <a:lstStyle/>
          <a:p>
            <a:fld id="{ABF182F4-48CD-4EB1-89FF-2FAAB3D88A10}" type="slidenum">
              <a:rPr lang="tr-TR" smtClean="0"/>
              <a:t>‹#›</a:t>
            </a:fld>
            <a:endParaRPr lang="tr-TR"/>
          </a:p>
        </p:txBody>
      </p:sp>
    </p:spTree>
    <p:extLst>
      <p:ext uri="{BB962C8B-B14F-4D97-AF65-F5344CB8AC3E}">
        <p14:creationId xmlns:p14="http://schemas.microsoft.com/office/powerpoint/2010/main" val="334116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BA76EA3-8C4F-98AB-C572-14E2BB54375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CDCA6E3-EADC-F2A0-E872-BE572769983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F47CC14-01F4-B303-C24A-C04B73162320}"/>
              </a:ext>
            </a:extLst>
          </p:cNvPr>
          <p:cNvSpPr>
            <a:spLocks noGrp="1"/>
          </p:cNvSpPr>
          <p:nvPr>
            <p:ph type="dt" sz="half" idx="10"/>
          </p:nvPr>
        </p:nvSpPr>
        <p:spPr/>
        <p:txBody>
          <a:bodyPr/>
          <a:lstStyle/>
          <a:p>
            <a:fld id="{39D05D8E-7DA4-444E-A980-92A3F35043C3}" type="datetimeFigureOut">
              <a:rPr lang="tr-TR" smtClean="0"/>
              <a:t>27.03.2025</a:t>
            </a:fld>
            <a:endParaRPr lang="tr-TR"/>
          </a:p>
        </p:txBody>
      </p:sp>
      <p:sp>
        <p:nvSpPr>
          <p:cNvPr id="5" name="Alt Bilgi Yer Tutucusu 4">
            <a:extLst>
              <a:ext uri="{FF2B5EF4-FFF2-40B4-BE49-F238E27FC236}">
                <a16:creationId xmlns:a16="http://schemas.microsoft.com/office/drawing/2014/main" id="{9ED56C09-9DDB-4336-7C20-43A89E0BBA1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C951E37-4EFD-A688-0F6B-E71B5864EF96}"/>
              </a:ext>
            </a:extLst>
          </p:cNvPr>
          <p:cNvSpPr>
            <a:spLocks noGrp="1"/>
          </p:cNvSpPr>
          <p:nvPr>
            <p:ph type="sldNum" sz="quarter" idx="12"/>
          </p:nvPr>
        </p:nvSpPr>
        <p:spPr/>
        <p:txBody>
          <a:bodyPr/>
          <a:lstStyle/>
          <a:p>
            <a:fld id="{ABF182F4-48CD-4EB1-89FF-2FAAB3D88A10}" type="slidenum">
              <a:rPr lang="tr-TR" smtClean="0"/>
              <a:t>‹#›</a:t>
            </a:fld>
            <a:endParaRPr lang="tr-TR"/>
          </a:p>
        </p:txBody>
      </p:sp>
    </p:spTree>
    <p:extLst>
      <p:ext uri="{BB962C8B-B14F-4D97-AF65-F5344CB8AC3E}">
        <p14:creationId xmlns:p14="http://schemas.microsoft.com/office/powerpoint/2010/main" val="231103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C5F27C-B4B9-F46B-94EE-C1BBDC496AC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6C990E8-4316-894A-F7E1-BD92226476A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64237F0-0F38-8986-82AC-0E8111125593}"/>
              </a:ext>
            </a:extLst>
          </p:cNvPr>
          <p:cNvSpPr>
            <a:spLocks noGrp="1"/>
          </p:cNvSpPr>
          <p:nvPr>
            <p:ph type="dt" sz="half" idx="10"/>
          </p:nvPr>
        </p:nvSpPr>
        <p:spPr/>
        <p:txBody>
          <a:bodyPr/>
          <a:lstStyle/>
          <a:p>
            <a:fld id="{39D05D8E-7DA4-444E-A980-92A3F35043C3}" type="datetimeFigureOut">
              <a:rPr lang="tr-TR" smtClean="0"/>
              <a:t>27.03.2025</a:t>
            </a:fld>
            <a:endParaRPr lang="tr-TR"/>
          </a:p>
        </p:txBody>
      </p:sp>
      <p:sp>
        <p:nvSpPr>
          <p:cNvPr id="5" name="Alt Bilgi Yer Tutucusu 4">
            <a:extLst>
              <a:ext uri="{FF2B5EF4-FFF2-40B4-BE49-F238E27FC236}">
                <a16:creationId xmlns:a16="http://schemas.microsoft.com/office/drawing/2014/main" id="{78341669-5320-66DC-EB7F-0908737367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3CDF6F6-9A1F-336F-1371-6B4AE6D49F37}"/>
              </a:ext>
            </a:extLst>
          </p:cNvPr>
          <p:cNvSpPr>
            <a:spLocks noGrp="1"/>
          </p:cNvSpPr>
          <p:nvPr>
            <p:ph type="sldNum" sz="quarter" idx="12"/>
          </p:nvPr>
        </p:nvSpPr>
        <p:spPr/>
        <p:txBody>
          <a:bodyPr/>
          <a:lstStyle/>
          <a:p>
            <a:fld id="{ABF182F4-48CD-4EB1-89FF-2FAAB3D88A10}" type="slidenum">
              <a:rPr lang="tr-TR" smtClean="0"/>
              <a:t>‹#›</a:t>
            </a:fld>
            <a:endParaRPr lang="tr-TR"/>
          </a:p>
        </p:txBody>
      </p:sp>
    </p:spTree>
    <p:extLst>
      <p:ext uri="{BB962C8B-B14F-4D97-AF65-F5344CB8AC3E}">
        <p14:creationId xmlns:p14="http://schemas.microsoft.com/office/powerpoint/2010/main" val="59875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150FF-9953-D2E0-8C09-D9665212393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39F5E17-F4A3-CC04-957F-64E38BCBBF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A28CB0C-2E6C-1377-7007-3E4C3CDEA77E}"/>
              </a:ext>
            </a:extLst>
          </p:cNvPr>
          <p:cNvSpPr>
            <a:spLocks noGrp="1"/>
          </p:cNvSpPr>
          <p:nvPr>
            <p:ph type="dt" sz="half" idx="10"/>
          </p:nvPr>
        </p:nvSpPr>
        <p:spPr/>
        <p:txBody>
          <a:bodyPr/>
          <a:lstStyle/>
          <a:p>
            <a:fld id="{39D05D8E-7DA4-444E-A980-92A3F35043C3}" type="datetimeFigureOut">
              <a:rPr lang="tr-TR" smtClean="0"/>
              <a:t>27.03.2025</a:t>
            </a:fld>
            <a:endParaRPr lang="tr-TR"/>
          </a:p>
        </p:txBody>
      </p:sp>
      <p:sp>
        <p:nvSpPr>
          <p:cNvPr id="5" name="Alt Bilgi Yer Tutucusu 4">
            <a:extLst>
              <a:ext uri="{FF2B5EF4-FFF2-40B4-BE49-F238E27FC236}">
                <a16:creationId xmlns:a16="http://schemas.microsoft.com/office/drawing/2014/main" id="{86752D80-2847-4CF7-0036-E20E7C93C2C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DA0B80-20FB-4EDA-6E87-8EBE0C98EF80}"/>
              </a:ext>
            </a:extLst>
          </p:cNvPr>
          <p:cNvSpPr>
            <a:spLocks noGrp="1"/>
          </p:cNvSpPr>
          <p:nvPr>
            <p:ph type="sldNum" sz="quarter" idx="12"/>
          </p:nvPr>
        </p:nvSpPr>
        <p:spPr/>
        <p:txBody>
          <a:bodyPr/>
          <a:lstStyle/>
          <a:p>
            <a:fld id="{ABF182F4-48CD-4EB1-89FF-2FAAB3D88A10}" type="slidenum">
              <a:rPr lang="tr-TR" smtClean="0"/>
              <a:t>‹#›</a:t>
            </a:fld>
            <a:endParaRPr lang="tr-TR"/>
          </a:p>
        </p:txBody>
      </p:sp>
    </p:spTree>
    <p:extLst>
      <p:ext uri="{BB962C8B-B14F-4D97-AF65-F5344CB8AC3E}">
        <p14:creationId xmlns:p14="http://schemas.microsoft.com/office/powerpoint/2010/main" val="366189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15F183-55BA-1A2E-4068-FBA5DF569D9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02561BA-A2B8-6C01-60F2-EA39C4D8F6A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A4A8386-1D0A-451D-91F4-C588DFB68B4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586F3CB-9376-8989-EE0E-878A37C585AD}"/>
              </a:ext>
            </a:extLst>
          </p:cNvPr>
          <p:cNvSpPr>
            <a:spLocks noGrp="1"/>
          </p:cNvSpPr>
          <p:nvPr>
            <p:ph type="dt" sz="half" idx="10"/>
          </p:nvPr>
        </p:nvSpPr>
        <p:spPr/>
        <p:txBody>
          <a:bodyPr/>
          <a:lstStyle/>
          <a:p>
            <a:fld id="{39D05D8E-7DA4-444E-A980-92A3F35043C3}" type="datetimeFigureOut">
              <a:rPr lang="tr-TR" smtClean="0"/>
              <a:t>27.03.2025</a:t>
            </a:fld>
            <a:endParaRPr lang="tr-TR"/>
          </a:p>
        </p:txBody>
      </p:sp>
      <p:sp>
        <p:nvSpPr>
          <p:cNvPr id="6" name="Alt Bilgi Yer Tutucusu 5">
            <a:extLst>
              <a:ext uri="{FF2B5EF4-FFF2-40B4-BE49-F238E27FC236}">
                <a16:creationId xmlns:a16="http://schemas.microsoft.com/office/drawing/2014/main" id="{1639EB55-A84D-A480-6350-F6E258689D0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6CF546D-1D7A-3CA8-BE59-979E0FDBF749}"/>
              </a:ext>
            </a:extLst>
          </p:cNvPr>
          <p:cNvSpPr>
            <a:spLocks noGrp="1"/>
          </p:cNvSpPr>
          <p:nvPr>
            <p:ph type="sldNum" sz="quarter" idx="12"/>
          </p:nvPr>
        </p:nvSpPr>
        <p:spPr/>
        <p:txBody>
          <a:bodyPr/>
          <a:lstStyle/>
          <a:p>
            <a:fld id="{ABF182F4-48CD-4EB1-89FF-2FAAB3D88A10}" type="slidenum">
              <a:rPr lang="tr-TR" smtClean="0"/>
              <a:t>‹#›</a:t>
            </a:fld>
            <a:endParaRPr lang="tr-TR"/>
          </a:p>
        </p:txBody>
      </p:sp>
    </p:spTree>
    <p:extLst>
      <p:ext uri="{BB962C8B-B14F-4D97-AF65-F5344CB8AC3E}">
        <p14:creationId xmlns:p14="http://schemas.microsoft.com/office/powerpoint/2010/main" val="95730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6F65D1-8F2C-34A2-E403-6634E1D0CF6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AC46948-055B-8B3B-E6E3-BB5C82018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8B70C05-A7FB-BDD3-C646-B0C34280A8D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28A74BF-36FD-0F45-322F-7AE974D54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F208694-B7D4-AF69-DE04-9E017891CA0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614B3FD-2227-BC06-D7B7-EFD03E4BCC3C}"/>
              </a:ext>
            </a:extLst>
          </p:cNvPr>
          <p:cNvSpPr>
            <a:spLocks noGrp="1"/>
          </p:cNvSpPr>
          <p:nvPr>
            <p:ph type="dt" sz="half" idx="10"/>
          </p:nvPr>
        </p:nvSpPr>
        <p:spPr/>
        <p:txBody>
          <a:bodyPr/>
          <a:lstStyle/>
          <a:p>
            <a:fld id="{39D05D8E-7DA4-444E-A980-92A3F35043C3}" type="datetimeFigureOut">
              <a:rPr lang="tr-TR" smtClean="0"/>
              <a:t>27.03.2025</a:t>
            </a:fld>
            <a:endParaRPr lang="tr-TR"/>
          </a:p>
        </p:txBody>
      </p:sp>
      <p:sp>
        <p:nvSpPr>
          <p:cNvPr id="8" name="Alt Bilgi Yer Tutucusu 7">
            <a:extLst>
              <a:ext uri="{FF2B5EF4-FFF2-40B4-BE49-F238E27FC236}">
                <a16:creationId xmlns:a16="http://schemas.microsoft.com/office/drawing/2014/main" id="{BE550AB9-E4CE-3B07-37E5-9DA34516DB7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9140499-3878-BD0D-C412-87264AECD8FA}"/>
              </a:ext>
            </a:extLst>
          </p:cNvPr>
          <p:cNvSpPr>
            <a:spLocks noGrp="1"/>
          </p:cNvSpPr>
          <p:nvPr>
            <p:ph type="sldNum" sz="quarter" idx="12"/>
          </p:nvPr>
        </p:nvSpPr>
        <p:spPr/>
        <p:txBody>
          <a:bodyPr/>
          <a:lstStyle/>
          <a:p>
            <a:fld id="{ABF182F4-48CD-4EB1-89FF-2FAAB3D88A10}" type="slidenum">
              <a:rPr lang="tr-TR" smtClean="0"/>
              <a:t>‹#›</a:t>
            </a:fld>
            <a:endParaRPr lang="tr-TR"/>
          </a:p>
        </p:txBody>
      </p:sp>
    </p:spTree>
    <p:extLst>
      <p:ext uri="{BB962C8B-B14F-4D97-AF65-F5344CB8AC3E}">
        <p14:creationId xmlns:p14="http://schemas.microsoft.com/office/powerpoint/2010/main" val="121259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9AEDA6-48AE-559D-3147-9549C373298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4AB75C5-7D0B-6238-85BC-C1CBA9697F0C}"/>
              </a:ext>
            </a:extLst>
          </p:cNvPr>
          <p:cNvSpPr>
            <a:spLocks noGrp="1"/>
          </p:cNvSpPr>
          <p:nvPr>
            <p:ph type="dt" sz="half" idx="10"/>
          </p:nvPr>
        </p:nvSpPr>
        <p:spPr/>
        <p:txBody>
          <a:bodyPr/>
          <a:lstStyle/>
          <a:p>
            <a:fld id="{39D05D8E-7DA4-444E-A980-92A3F35043C3}" type="datetimeFigureOut">
              <a:rPr lang="tr-TR" smtClean="0"/>
              <a:t>27.03.2025</a:t>
            </a:fld>
            <a:endParaRPr lang="tr-TR"/>
          </a:p>
        </p:txBody>
      </p:sp>
      <p:sp>
        <p:nvSpPr>
          <p:cNvPr id="4" name="Alt Bilgi Yer Tutucusu 3">
            <a:extLst>
              <a:ext uri="{FF2B5EF4-FFF2-40B4-BE49-F238E27FC236}">
                <a16:creationId xmlns:a16="http://schemas.microsoft.com/office/drawing/2014/main" id="{158E03C1-C2B2-2F4A-901B-107AB6E0DFE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C8EFDFD-6835-2FD2-B9A8-138C9B38A71A}"/>
              </a:ext>
            </a:extLst>
          </p:cNvPr>
          <p:cNvSpPr>
            <a:spLocks noGrp="1"/>
          </p:cNvSpPr>
          <p:nvPr>
            <p:ph type="sldNum" sz="quarter" idx="12"/>
          </p:nvPr>
        </p:nvSpPr>
        <p:spPr/>
        <p:txBody>
          <a:bodyPr/>
          <a:lstStyle/>
          <a:p>
            <a:fld id="{ABF182F4-48CD-4EB1-89FF-2FAAB3D88A10}" type="slidenum">
              <a:rPr lang="tr-TR" smtClean="0"/>
              <a:t>‹#›</a:t>
            </a:fld>
            <a:endParaRPr lang="tr-TR"/>
          </a:p>
        </p:txBody>
      </p:sp>
    </p:spTree>
    <p:extLst>
      <p:ext uri="{BB962C8B-B14F-4D97-AF65-F5344CB8AC3E}">
        <p14:creationId xmlns:p14="http://schemas.microsoft.com/office/powerpoint/2010/main" val="193538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C477B0B-11EF-6BAF-A24B-48297EC5AA0C}"/>
              </a:ext>
            </a:extLst>
          </p:cNvPr>
          <p:cNvSpPr>
            <a:spLocks noGrp="1"/>
          </p:cNvSpPr>
          <p:nvPr>
            <p:ph type="dt" sz="half" idx="10"/>
          </p:nvPr>
        </p:nvSpPr>
        <p:spPr/>
        <p:txBody>
          <a:bodyPr/>
          <a:lstStyle/>
          <a:p>
            <a:fld id="{39D05D8E-7DA4-444E-A980-92A3F35043C3}" type="datetimeFigureOut">
              <a:rPr lang="tr-TR" smtClean="0"/>
              <a:t>27.03.2025</a:t>
            </a:fld>
            <a:endParaRPr lang="tr-TR"/>
          </a:p>
        </p:txBody>
      </p:sp>
      <p:sp>
        <p:nvSpPr>
          <p:cNvPr id="3" name="Alt Bilgi Yer Tutucusu 2">
            <a:extLst>
              <a:ext uri="{FF2B5EF4-FFF2-40B4-BE49-F238E27FC236}">
                <a16:creationId xmlns:a16="http://schemas.microsoft.com/office/drawing/2014/main" id="{7224368F-77FC-43F3-7261-2E64C911353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472AFB9-3595-2A29-60BA-279BD2FB6EA9}"/>
              </a:ext>
            </a:extLst>
          </p:cNvPr>
          <p:cNvSpPr>
            <a:spLocks noGrp="1"/>
          </p:cNvSpPr>
          <p:nvPr>
            <p:ph type="sldNum" sz="quarter" idx="12"/>
          </p:nvPr>
        </p:nvSpPr>
        <p:spPr/>
        <p:txBody>
          <a:bodyPr/>
          <a:lstStyle/>
          <a:p>
            <a:fld id="{ABF182F4-48CD-4EB1-89FF-2FAAB3D88A10}" type="slidenum">
              <a:rPr lang="tr-TR" smtClean="0"/>
              <a:t>‹#›</a:t>
            </a:fld>
            <a:endParaRPr lang="tr-TR"/>
          </a:p>
        </p:txBody>
      </p:sp>
    </p:spTree>
    <p:extLst>
      <p:ext uri="{BB962C8B-B14F-4D97-AF65-F5344CB8AC3E}">
        <p14:creationId xmlns:p14="http://schemas.microsoft.com/office/powerpoint/2010/main" val="358057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19AFDD-AEA8-20A4-305A-C7BC1EF629C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145F7B0-3353-1A09-F8EE-FC79D0208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B7D7318-A7EA-1EFB-64D0-2908BBA9A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4FA8611-77E1-6E49-72C9-2EFE34D078E6}"/>
              </a:ext>
            </a:extLst>
          </p:cNvPr>
          <p:cNvSpPr>
            <a:spLocks noGrp="1"/>
          </p:cNvSpPr>
          <p:nvPr>
            <p:ph type="dt" sz="half" idx="10"/>
          </p:nvPr>
        </p:nvSpPr>
        <p:spPr/>
        <p:txBody>
          <a:bodyPr/>
          <a:lstStyle/>
          <a:p>
            <a:fld id="{39D05D8E-7DA4-444E-A980-92A3F35043C3}" type="datetimeFigureOut">
              <a:rPr lang="tr-TR" smtClean="0"/>
              <a:t>27.03.2025</a:t>
            </a:fld>
            <a:endParaRPr lang="tr-TR"/>
          </a:p>
        </p:txBody>
      </p:sp>
      <p:sp>
        <p:nvSpPr>
          <p:cNvPr id="6" name="Alt Bilgi Yer Tutucusu 5">
            <a:extLst>
              <a:ext uri="{FF2B5EF4-FFF2-40B4-BE49-F238E27FC236}">
                <a16:creationId xmlns:a16="http://schemas.microsoft.com/office/drawing/2014/main" id="{FDA3FCE8-1E13-6450-F7AC-D5E658B9AE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6FC3AD0-236E-3F0D-C5C5-6357D983BC7D}"/>
              </a:ext>
            </a:extLst>
          </p:cNvPr>
          <p:cNvSpPr>
            <a:spLocks noGrp="1"/>
          </p:cNvSpPr>
          <p:nvPr>
            <p:ph type="sldNum" sz="quarter" idx="12"/>
          </p:nvPr>
        </p:nvSpPr>
        <p:spPr/>
        <p:txBody>
          <a:bodyPr/>
          <a:lstStyle/>
          <a:p>
            <a:fld id="{ABF182F4-48CD-4EB1-89FF-2FAAB3D88A10}" type="slidenum">
              <a:rPr lang="tr-TR" smtClean="0"/>
              <a:t>‹#›</a:t>
            </a:fld>
            <a:endParaRPr lang="tr-TR"/>
          </a:p>
        </p:txBody>
      </p:sp>
    </p:spTree>
    <p:extLst>
      <p:ext uri="{BB962C8B-B14F-4D97-AF65-F5344CB8AC3E}">
        <p14:creationId xmlns:p14="http://schemas.microsoft.com/office/powerpoint/2010/main" val="221380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69CEFE-76E9-F6B7-0021-81B8E74DDAA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52237A0-CA08-D407-EED4-DAF57745A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8C44C1E-FEBA-6F23-F5A7-C912C991E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72C5B5A-ECF5-0C36-1352-B4FDBDF35141}"/>
              </a:ext>
            </a:extLst>
          </p:cNvPr>
          <p:cNvSpPr>
            <a:spLocks noGrp="1"/>
          </p:cNvSpPr>
          <p:nvPr>
            <p:ph type="dt" sz="half" idx="10"/>
          </p:nvPr>
        </p:nvSpPr>
        <p:spPr/>
        <p:txBody>
          <a:bodyPr/>
          <a:lstStyle/>
          <a:p>
            <a:fld id="{39D05D8E-7DA4-444E-A980-92A3F35043C3}" type="datetimeFigureOut">
              <a:rPr lang="tr-TR" smtClean="0"/>
              <a:t>27.03.2025</a:t>
            </a:fld>
            <a:endParaRPr lang="tr-TR"/>
          </a:p>
        </p:txBody>
      </p:sp>
      <p:sp>
        <p:nvSpPr>
          <p:cNvPr id="6" name="Alt Bilgi Yer Tutucusu 5">
            <a:extLst>
              <a:ext uri="{FF2B5EF4-FFF2-40B4-BE49-F238E27FC236}">
                <a16:creationId xmlns:a16="http://schemas.microsoft.com/office/drawing/2014/main" id="{89026E50-34AB-51AD-47E9-73DCD8366A9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B21D5CF-227E-2036-9628-B4E244C7F447}"/>
              </a:ext>
            </a:extLst>
          </p:cNvPr>
          <p:cNvSpPr>
            <a:spLocks noGrp="1"/>
          </p:cNvSpPr>
          <p:nvPr>
            <p:ph type="sldNum" sz="quarter" idx="12"/>
          </p:nvPr>
        </p:nvSpPr>
        <p:spPr/>
        <p:txBody>
          <a:bodyPr/>
          <a:lstStyle/>
          <a:p>
            <a:fld id="{ABF182F4-48CD-4EB1-89FF-2FAAB3D88A10}" type="slidenum">
              <a:rPr lang="tr-TR" smtClean="0"/>
              <a:t>‹#›</a:t>
            </a:fld>
            <a:endParaRPr lang="tr-TR"/>
          </a:p>
        </p:txBody>
      </p:sp>
    </p:spTree>
    <p:extLst>
      <p:ext uri="{BB962C8B-B14F-4D97-AF65-F5344CB8AC3E}">
        <p14:creationId xmlns:p14="http://schemas.microsoft.com/office/powerpoint/2010/main" val="112158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159F81F-79BD-A350-34C0-FE4EB829E9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0103F40-3149-5C96-98D3-1656920B9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C740C3A-4454-218D-7C6D-648CF5BD7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D05D8E-7DA4-444E-A980-92A3F35043C3}" type="datetimeFigureOut">
              <a:rPr lang="tr-TR" smtClean="0"/>
              <a:t>27.03.2025</a:t>
            </a:fld>
            <a:endParaRPr lang="tr-TR"/>
          </a:p>
        </p:txBody>
      </p:sp>
      <p:sp>
        <p:nvSpPr>
          <p:cNvPr id="5" name="Alt Bilgi Yer Tutucusu 4">
            <a:extLst>
              <a:ext uri="{FF2B5EF4-FFF2-40B4-BE49-F238E27FC236}">
                <a16:creationId xmlns:a16="http://schemas.microsoft.com/office/drawing/2014/main" id="{A8552579-1817-CBB7-E4B3-C9D7FF95B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455507A4-7154-AB98-127B-1E232F8137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F182F4-48CD-4EB1-89FF-2FAAB3D88A10}" type="slidenum">
              <a:rPr lang="tr-TR" smtClean="0"/>
              <a:t>‹#›</a:t>
            </a:fld>
            <a:endParaRPr lang="tr-TR"/>
          </a:p>
        </p:txBody>
      </p:sp>
    </p:spTree>
    <p:extLst>
      <p:ext uri="{BB962C8B-B14F-4D97-AF65-F5344CB8AC3E}">
        <p14:creationId xmlns:p14="http://schemas.microsoft.com/office/powerpoint/2010/main" val="3898001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C6620E-16C4-2A0D-18C8-84AAA6B1768D}"/>
              </a:ext>
            </a:extLst>
          </p:cNvPr>
          <p:cNvSpPr>
            <a:spLocks noGrp="1"/>
          </p:cNvSpPr>
          <p:nvPr>
            <p:ph type="ctrTitle"/>
          </p:nvPr>
        </p:nvSpPr>
        <p:spPr>
          <a:xfrm>
            <a:off x="1507067" y="2862800"/>
            <a:ext cx="9160933" cy="3334801"/>
          </a:xfrm>
        </p:spPr>
        <p:txBody>
          <a:bodyPr>
            <a:normAutofit fontScale="90000"/>
          </a:bodyPr>
          <a:lstStyle/>
          <a:p>
            <a:br>
              <a:rPr lang="tr-TR" sz="3600" b="1" kern="100" dirty="0">
                <a:effectLst/>
                <a:latin typeface="Times New Roman" panose="02020603050405020304" pitchFamily="18" charset="0"/>
                <a:ea typeface="Aptos" panose="020B0004020202020204" pitchFamily="34" charset="0"/>
                <a:cs typeface="Times New Roman" panose="02020603050405020304" pitchFamily="18" charset="0"/>
              </a:rPr>
            </a:br>
            <a:br>
              <a:rPr lang="tr-TR" sz="36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tr-TR" sz="3100" b="1" kern="100" dirty="0">
                <a:effectLst/>
                <a:latin typeface="Times New Roman" panose="02020603050405020304" pitchFamily="18" charset="0"/>
                <a:ea typeface="Aptos" panose="020B0004020202020204" pitchFamily="34" charset="0"/>
                <a:cs typeface="Times New Roman" panose="02020603050405020304" pitchFamily="18" charset="0"/>
              </a:rPr>
              <a:t>EĞİTİM ÇALIŞANLARININ </a:t>
            </a:r>
            <a:br>
              <a:rPr lang="tr-TR" sz="31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tr-TR" sz="3100" b="1" kern="100" dirty="0">
                <a:effectLst/>
                <a:latin typeface="Times New Roman" panose="02020603050405020304" pitchFamily="18" charset="0"/>
                <a:ea typeface="Aptos" panose="020B0004020202020204" pitchFamily="34" charset="0"/>
                <a:cs typeface="Times New Roman" panose="02020603050405020304" pitchFamily="18" charset="0"/>
              </a:rPr>
              <a:t>EKONOMİK DURUMUNUN TESPİTİ VE BEKLENTİLERİNE YÖNELİK ANKET ÇALIŞMASI</a:t>
            </a:r>
            <a:br>
              <a:rPr lang="tr-TR" sz="3600" b="1" kern="100" dirty="0">
                <a:effectLst/>
                <a:latin typeface="Times New Roman" panose="02020603050405020304" pitchFamily="18" charset="0"/>
                <a:ea typeface="Aptos" panose="020B0004020202020204" pitchFamily="34" charset="0"/>
                <a:cs typeface="Times New Roman" panose="02020603050405020304" pitchFamily="18" charset="0"/>
              </a:rPr>
            </a:br>
            <a:br>
              <a:rPr lang="tr-TR" sz="36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tr-TR" sz="2200" b="1" kern="100" dirty="0">
                <a:effectLst/>
                <a:latin typeface="Times New Roman" panose="02020603050405020304" pitchFamily="18" charset="0"/>
                <a:ea typeface="Aptos" panose="020B0004020202020204" pitchFamily="34" charset="0"/>
                <a:cs typeface="Times New Roman" panose="02020603050405020304" pitchFamily="18" charset="0"/>
              </a:rPr>
              <a:t>2024</a:t>
            </a:r>
            <a:br>
              <a:rPr lang="tr-TR" sz="1800" kern="100" dirty="0">
                <a:effectLst/>
                <a:latin typeface="Aptos" panose="020B0004020202020204" pitchFamily="34" charset="0"/>
                <a:ea typeface="Aptos" panose="020B0004020202020204" pitchFamily="34" charset="0"/>
                <a:cs typeface="Times New Roman" panose="02020603050405020304" pitchFamily="18" charset="0"/>
              </a:rPr>
            </a:br>
            <a:endParaRPr lang="tr-TR" dirty="0"/>
          </a:p>
        </p:txBody>
      </p:sp>
      <p:pic>
        <p:nvPicPr>
          <p:cNvPr id="4" name="Resim 3">
            <a:extLst>
              <a:ext uri="{FF2B5EF4-FFF2-40B4-BE49-F238E27FC236}">
                <a16:creationId xmlns:a16="http://schemas.microsoft.com/office/drawing/2014/main" id="{10D2026D-A42A-CDA2-2FE2-A4BC1799527A}"/>
              </a:ext>
            </a:extLst>
          </p:cNvPr>
          <p:cNvPicPr>
            <a:picLocks noChangeAspect="1"/>
          </p:cNvPicPr>
          <p:nvPr/>
        </p:nvPicPr>
        <p:blipFill>
          <a:blip r:embed="rId2"/>
          <a:stretch>
            <a:fillRect/>
          </a:stretch>
        </p:blipFill>
        <p:spPr>
          <a:xfrm>
            <a:off x="0" y="10788"/>
            <a:ext cx="3016454" cy="3016454"/>
          </a:xfrm>
          <a:prstGeom prst="rect">
            <a:avLst/>
          </a:prstGeom>
        </p:spPr>
      </p:pic>
      <p:pic>
        <p:nvPicPr>
          <p:cNvPr id="5" name="Resim 4">
            <a:extLst>
              <a:ext uri="{FF2B5EF4-FFF2-40B4-BE49-F238E27FC236}">
                <a16:creationId xmlns:a16="http://schemas.microsoft.com/office/drawing/2014/main" id="{36B01ED0-1410-83C8-F835-3E6284EA3427}"/>
              </a:ext>
            </a:extLst>
          </p:cNvPr>
          <p:cNvPicPr>
            <a:picLocks noChangeAspect="1"/>
          </p:cNvPicPr>
          <p:nvPr/>
        </p:nvPicPr>
        <p:blipFill>
          <a:blip r:embed="rId3"/>
          <a:stretch>
            <a:fillRect/>
          </a:stretch>
        </p:blipFill>
        <p:spPr>
          <a:xfrm>
            <a:off x="9175546" y="-2320"/>
            <a:ext cx="3016454" cy="3016454"/>
          </a:xfrm>
          <a:prstGeom prst="rect">
            <a:avLst/>
          </a:prstGeom>
        </p:spPr>
      </p:pic>
    </p:spTree>
    <p:extLst>
      <p:ext uri="{BB962C8B-B14F-4D97-AF65-F5344CB8AC3E}">
        <p14:creationId xmlns:p14="http://schemas.microsoft.com/office/powerpoint/2010/main" val="271424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4230A-4D5F-7B96-E996-5118C5AA304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AC98231-E7FA-5CD1-07F3-7E068C78ADE0}"/>
              </a:ext>
            </a:extLst>
          </p:cNvPr>
          <p:cNvSpPr>
            <a:spLocks noGrp="1"/>
          </p:cNvSpPr>
          <p:nvPr>
            <p:ph type="title"/>
          </p:nvPr>
        </p:nvSpPr>
        <p:spPr/>
        <p:txBody>
          <a:bodyPr>
            <a:noAutofit/>
          </a:bodyPr>
          <a:lstStyle/>
          <a:p>
            <a:pPr>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Aldığı Maaştan Ay Sonunda Para Kalıp Kalmadığı</a:t>
            </a:r>
            <a:br>
              <a:rPr lang="tr-TR" sz="2400" kern="100" dirty="0">
                <a:effectLst/>
                <a:latin typeface="Aptos" panose="020B0004020202020204" pitchFamily="34" charset="0"/>
                <a:ea typeface="Aptos" panose="020B0004020202020204" pitchFamily="34" charset="0"/>
                <a:cs typeface="Times New Roman" panose="02020603050405020304" pitchFamily="18" charset="0"/>
              </a:rPr>
            </a:b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Ve Tasarruf Yapma İmkanı </a:t>
            </a:r>
            <a:br>
              <a:rPr lang="tr-TR" sz="2400" kern="100" dirty="0">
                <a:effectLst/>
                <a:latin typeface="Aptos" panose="020B0004020202020204" pitchFamily="34" charset="0"/>
                <a:ea typeface="Aptos" panose="020B0004020202020204" pitchFamily="34" charset="0"/>
                <a:cs typeface="Times New Roman" panose="02020603050405020304" pitchFamily="18" charset="0"/>
              </a:rPr>
            </a:b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BD8259AE-661B-2A16-EB29-B2345A7BBA8C}"/>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10" name="İçerik Yer Tutucusu 9" descr="Formlar yanıt grafiği. Soru başlığı: Ay sonunda aldığım maaştan hesabımda/cebimde para kalmaktadır. Yanıt sayısı: 7.563 yanıt.">
            <a:extLst>
              <a:ext uri="{FF2B5EF4-FFF2-40B4-BE49-F238E27FC236}">
                <a16:creationId xmlns:a16="http://schemas.microsoft.com/office/drawing/2014/main" id="{BB0E73A6-FC41-3513-D707-FCC9AEB282D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8510" y="1544346"/>
            <a:ext cx="6091623" cy="2570453"/>
          </a:xfrm>
          <a:prstGeom prst="rect">
            <a:avLst/>
          </a:prstGeom>
          <a:noFill/>
          <a:ln>
            <a:noFill/>
          </a:ln>
        </p:spPr>
      </p:pic>
      <p:pic>
        <p:nvPicPr>
          <p:cNvPr id="11" name="Resim 10" descr="Formlar yanıt grafiği. Soru başlığı: Aldığım maaş gelecek için tasarruf yapma imkanı sağlamaktadır. Yanıt sayısı: 7.563 yanıt.">
            <a:extLst>
              <a:ext uri="{FF2B5EF4-FFF2-40B4-BE49-F238E27FC236}">
                <a16:creationId xmlns:a16="http://schemas.microsoft.com/office/drawing/2014/main" id="{9AC126B0-7B9A-F358-F07F-6BDFEA000E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3230" y="1490133"/>
            <a:ext cx="6514037" cy="2814320"/>
          </a:xfrm>
          <a:prstGeom prst="rect">
            <a:avLst/>
          </a:prstGeom>
          <a:noFill/>
          <a:ln>
            <a:noFill/>
          </a:ln>
        </p:spPr>
      </p:pic>
      <p:sp>
        <p:nvSpPr>
          <p:cNvPr id="13" name="Metin kutusu 12">
            <a:extLst>
              <a:ext uri="{FF2B5EF4-FFF2-40B4-BE49-F238E27FC236}">
                <a16:creationId xmlns:a16="http://schemas.microsoft.com/office/drawing/2014/main" id="{F1175637-2B8C-786A-4C92-269E061CFBC7}"/>
              </a:ext>
            </a:extLst>
          </p:cNvPr>
          <p:cNvSpPr txBox="1"/>
          <p:nvPr/>
        </p:nvSpPr>
        <p:spPr>
          <a:xfrm>
            <a:off x="1549400" y="4294251"/>
            <a:ext cx="8437880" cy="881203"/>
          </a:xfrm>
          <a:prstGeom prst="rect">
            <a:avLst/>
          </a:prstGeom>
          <a:noFill/>
        </p:spPr>
        <p:txBody>
          <a:bodyPr wrap="square">
            <a:spAutoFit/>
          </a:bodyPr>
          <a:lstStyle/>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Eğitim çalışanının ay sonunda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aldığı maaştan cebine bir şey kalmamaktadır</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kern="100" dirty="0">
                <a:latin typeface="Times New Roman" panose="02020603050405020304" pitchFamily="18" charset="0"/>
                <a:ea typeface="Aptos" panose="020B0004020202020204" pitchFamily="34" charset="0"/>
                <a:cs typeface="Times New Roman" panose="02020603050405020304" pitchFamily="18" charset="0"/>
              </a:rPr>
              <a:t>                   </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Hal böyle iken geleceğe yönelik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tasarruf da yapamamaktadır. </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78760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EDABA-287B-B43D-325D-B0F9ED881E4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6B9AEF8-049E-6A9C-1D78-ACED40C1D094}"/>
              </a:ext>
            </a:extLst>
          </p:cNvPr>
          <p:cNvSpPr>
            <a:spLocks noGrp="1"/>
          </p:cNvSpPr>
          <p:nvPr>
            <p:ph type="title"/>
          </p:nvPr>
        </p:nvSpPr>
        <p:spPr/>
        <p:txBody>
          <a:bodyPr>
            <a:normAutofit/>
          </a:bodyPr>
          <a:lstStyle/>
          <a:p>
            <a:pPr lvl="0" algn="just">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Ek İş Yapma Durumu </a:t>
            </a:r>
          </a:p>
        </p:txBody>
      </p:sp>
      <p:pic>
        <p:nvPicPr>
          <p:cNvPr id="5" name="Resim 4">
            <a:extLst>
              <a:ext uri="{FF2B5EF4-FFF2-40B4-BE49-F238E27FC236}">
                <a16:creationId xmlns:a16="http://schemas.microsoft.com/office/drawing/2014/main" id="{7F2F6FF8-DD04-C86A-1F99-B936435507FF}"/>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3" name="İçerik Yer Tutucusu 2" descr="Formlar yanıt grafiği. Soru başlığı: Ekonomik durumumu iyileştirmek için mesleğimle ilgili ek iş,. Yanıt sayısı: 7.563 yanıt.">
            <a:extLst>
              <a:ext uri="{FF2B5EF4-FFF2-40B4-BE49-F238E27FC236}">
                <a16:creationId xmlns:a16="http://schemas.microsoft.com/office/drawing/2014/main" id="{EB50A6FD-DB77-33BE-AFD0-F36CD3FC462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4667" y="1407535"/>
            <a:ext cx="6568004" cy="2771469"/>
          </a:xfrm>
          <a:prstGeom prst="rect">
            <a:avLst/>
          </a:prstGeom>
          <a:noFill/>
          <a:ln>
            <a:noFill/>
          </a:ln>
        </p:spPr>
      </p:pic>
      <p:pic>
        <p:nvPicPr>
          <p:cNvPr id="4" name="Resim 3" descr="Formlar yanıt grafiği. Soru başlığı: Ekonomik durumumu iyileştirmek için mesleğimle ilgili olmayan ek iş,. Yanıt sayısı: 7.563 yanıt.">
            <a:extLst>
              <a:ext uri="{FF2B5EF4-FFF2-40B4-BE49-F238E27FC236}">
                <a16:creationId xmlns:a16="http://schemas.microsoft.com/office/drawing/2014/main" id="{C23DAC8F-16D9-E545-C9AA-4D1E1853F2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6077" y="1407535"/>
            <a:ext cx="6214317" cy="2616013"/>
          </a:xfrm>
          <a:prstGeom prst="rect">
            <a:avLst/>
          </a:prstGeom>
          <a:noFill/>
          <a:ln>
            <a:noFill/>
          </a:ln>
        </p:spPr>
      </p:pic>
      <p:sp>
        <p:nvSpPr>
          <p:cNvPr id="7" name="Metin kutusu 6">
            <a:extLst>
              <a:ext uri="{FF2B5EF4-FFF2-40B4-BE49-F238E27FC236}">
                <a16:creationId xmlns:a16="http://schemas.microsoft.com/office/drawing/2014/main" id="{6F727972-4111-A488-2D13-0C65C07B764D}"/>
              </a:ext>
            </a:extLst>
          </p:cNvPr>
          <p:cNvSpPr txBox="1"/>
          <p:nvPr/>
        </p:nvSpPr>
        <p:spPr>
          <a:xfrm>
            <a:off x="737665" y="3964227"/>
            <a:ext cx="10870136" cy="1712200"/>
          </a:xfrm>
          <a:prstGeom prst="rect">
            <a:avLst/>
          </a:prstGeom>
          <a:noFill/>
        </p:spPr>
        <p:txBody>
          <a:bodyPr wrap="square">
            <a:spAutoFit/>
          </a:bodyPr>
          <a:lstStyle/>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Bu durum eğitim çalışanlarını ekonomik durumlarını iyileştirmek için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ek iş yapmaya itmektedir. </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Eğitim çalışanlarımızın yarıdan fazlası mesleği ile ilgili veya meslekleri ile ilgili olmayan ek iş yapmakta veya yapmayı düşünmektedir. Bu da eğitim çalışanlarının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iş yaşam dengesini yaşam aleyhine olumsuz etkilemektedir</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Aileye ayrılan süre giderek azalmaktadır.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1071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8BAA-FBA4-BA0A-2727-1A87B0115FF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62E9006-622C-DD58-374D-617FD20ACE8B}"/>
              </a:ext>
            </a:extLst>
          </p:cNvPr>
          <p:cNvSpPr>
            <a:spLocks noGrp="1"/>
          </p:cNvSpPr>
          <p:nvPr>
            <p:ph type="title"/>
          </p:nvPr>
        </p:nvSpPr>
        <p:spPr/>
        <p:txBody>
          <a:bodyPr>
            <a:normAutofit/>
          </a:bodyPr>
          <a:lstStyle/>
          <a:p>
            <a:pPr>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Aldığı Maaşın Tatil Yapma Kararına Etkisi </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1D8B306B-486F-16EB-0429-0C90606B5875}"/>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3" name="İçerik Yer Tutucusu 2" descr="Formlar yanıt grafiği. Soru başlığı: Aldığım maaş, tatil planı yapmamı . Yanıt sayısı: 7.563 yanıt.">
            <a:extLst>
              <a:ext uri="{FF2B5EF4-FFF2-40B4-BE49-F238E27FC236}">
                <a16:creationId xmlns:a16="http://schemas.microsoft.com/office/drawing/2014/main" id="{6260BC8A-7EE0-28D0-515B-5E239B908DC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267" y="1617133"/>
            <a:ext cx="7805227" cy="3293534"/>
          </a:xfrm>
          <a:prstGeom prst="rect">
            <a:avLst/>
          </a:prstGeom>
          <a:noFill/>
          <a:ln>
            <a:noFill/>
          </a:ln>
        </p:spPr>
      </p:pic>
      <p:sp>
        <p:nvSpPr>
          <p:cNvPr id="6" name="Metin kutusu 5">
            <a:extLst>
              <a:ext uri="{FF2B5EF4-FFF2-40B4-BE49-F238E27FC236}">
                <a16:creationId xmlns:a16="http://schemas.microsoft.com/office/drawing/2014/main" id="{70F6E0CC-BDCB-EEC6-08DD-CBE828954AF7}"/>
              </a:ext>
            </a:extLst>
          </p:cNvPr>
          <p:cNvSpPr txBox="1"/>
          <p:nvPr/>
        </p:nvSpPr>
        <p:spPr>
          <a:xfrm>
            <a:off x="6214534" y="2132297"/>
            <a:ext cx="5418666" cy="1712200"/>
          </a:xfrm>
          <a:prstGeom prst="rect">
            <a:avLst/>
          </a:prstGeom>
          <a:noFill/>
        </p:spPr>
        <p:txBody>
          <a:bodyPr wrap="square">
            <a:spAutoFit/>
          </a:bodyPr>
          <a:lstStyle/>
          <a:p>
            <a:pPr lvl="1" algn="just">
              <a:lnSpc>
                <a:spcPct val="150000"/>
              </a:lnSpc>
              <a:spcAft>
                <a:spcPts val="800"/>
              </a:spcAft>
              <a:tabLst>
                <a:tab pos="180340" algn="l"/>
                <a:tab pos="270510" algn="l"/>
              </a:tabLst>
            </a:pPr>
            <a:r>
              <a:rPr lang="tr-TR" kern="100" dirty="0">
                <a:effectLst/>
                <a:latin typeface="Times New Roman" panose="02020603050405020304" pitchFamily="18" charset="0"/>
                <a:ea typeface="Aptos" panose="020B0004020202020204" pitchFamily="34" charset="0"/>
                <a:cs typeface="Times New Roman" panose="02020603050405020304" pitchFamily="18" charset="0"/>
              </a:rPr>
              <a:t>Eğitim çalışanlarının aldığı maaş tatil yapma planını </a:t>
            </a:r>
            <a:r>
              <a:rPr lang="tr-TR" b="1" kern="100" dirty="0">
                <a:effectLst/>
                <a:latin typeface="Times New Roman" panose="02020603050405020304" pitchFamily="18" charset="0"/>
                <a:ea typeface="Aptos" panose="020B0004020202020204" pitchFamily="34" charset="0"/>
                <a:cs typeface="Times New Roman" panose="02020603050405020304" pitchFamily="18" charset="0"/>
              </a:rPr>
              <a:t>olumsuz etkilemektedir</a:t>
            </a:r>
            <a:r>
              <a:rPr lang="tr-TR" kern="100" dirty="0">
                <a:effectLst/>
                <a:latin typeface="Times New Roman" panose="02020603050405020304" pitchFamily="18" charset="0"/>
                <a:ea typeface="Aptos" panose="020B0004020202020204" pitchFamily="34" charset="0"/>
                <a:cs typeface="Times New Roman" panose="02020603050405020304" pitchFamily="18" charset="0"/>
              </a:rPr>
              <a:t>. Eğitim çalışanlarının neredeyse tamamı  bu konuda olumsuz etkilendiğini ifade etmektedir.</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1673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AE51-BF4A-AD46-22C8-EE6273FD256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018677E-77F5-7D5E-F782-8AFD5631426D}"/>
              </a:ext>
            </a:extLst>
          </p:cNvPr>
          <p:cNvSpPr>
            <a:spLocks noGrp="1"/>
          </p:cNvSpPr>
          <p:nvPr>
            <p:ph type="title"/>
          </p:nvPr>
        </p:nvSpPr>
        <p:spPr/>
        <p:txBody>
          <a:bodyPr>
            <a:normAutofit/>
          </a:bodyPr>
          <a:lstStyle/>
          <a:p>
            <a:pPr>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Aldığı maaşın Evlilik/Çocuklarını Evlendirme Kararına Etkisi </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8CD6D8B6-5A9C-910E-9FC5-90F0C8857516}"/>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3" name="İçerik Yer Tutucusu 2" descr="Formlar yanıt grafiği. Soru başlığı: Aldığım maaş, evlenme/çocuklarımı evlendirme kararı almamı,. Yanıt sayısı: 7.563 yanıt.">
            <a:extLst>
              <a:ext uri="{FF2B5EF4-FFF2-40B4-BE49-F238E27FC236}">
                <a16:creationId xmlns:a16="http://schemas.microsoft.com/office/drawing/2014/main" id="{CA7AD4C5-C36C-466A-BCCF-5E90400793F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511" y="1515533"/>
            <a:ext cx="7508265" cy="3168227"/>
          </a:xfrm>
          <a:prstGeom prst="rect">
            <a:avLst/>
          </a:prstGeom>
          <a:noFill/>
          <a:ln>
            <a:noFill/>
          </a:ln>
        </p:spPr>
      </p:pic>
      <p:sp>
        <p:nvSpPr>
          <p:cNvPr id="6" name="Metin kutusu 5">
            <a:extLst>
              <a:ext uri="{FF2B5EF4-FFF2-40B4-BE49-F238E27FC236}">
                <a16:creationId xmlns:a16="http://schemas.microsoft.com/office/drawing/2014/main" id="{7C2F3547-20B6-2EA5-5E83-B4B706F3E94B}"/>
              </a:ext>
            </a:extLst>
          </p:cNvPr>
          <p:cNvSpPr txBox="1"/>
          <p:nvPr/>
        </p:nvSpPr>
        <p:spPr>
          <a:xfrm>
            <a:off x="6399736" y="3862030"/>
            <a:ext cx="4598464" cy="923330"/>
          </a:xfrm>
          <a:prstGeom prst="rect">
            <a:avLst/>
          </a:prstGeom>
          <a:noFill/>
        </p:spPr>
        <p:txBody>
          <a:bodyPr wrap="square">
            <a:spAutoFit/>
          </a:bodyPr>
          <a:lstStyle/>
          <a:p>
            <a:r>
              <a:rPr lang="tr-TR" sz="1800" dirty="0">
                <a:effectLst/>
                <a:latin typeface="Times New Roman" panose="02020603050405020304" pitchFamily="18" charset="0"/>
                <a:ea typeface="Aptos" panose="020B0004020202020204" pitchFamily="34" charset="0"/>
              </a:rPr>
              <a:t>Eğitim çalışanının aldığı maaş evlenme kararını veya çocuklarını evlendirme kararını </a:t>
            </a:r>
            <a:r>
              <a:rPr lang="tr-TR" sz="1800" b="1" dirty="0">
                <a:effectLst/>
                <a:latin typeface="Times New Roman" panose="02020603050405020304" pitchFamily="18" charset="0"/>
                <a:ea typeface="Aptos" panose="020B0004020202020204" pitchFamily="34" charset="0"/>
              </a:rPr>
              <a:t>olumsuz </a:t>
            </a:r>
            <a:r>
              <a:rPr lang="tr-TR" sz="1800" dirty="0">
                <a:effectLst/>
                <a:latin typeface="Times New Roman" panose="02020603050405020304" pitchFamily="18" charset="0"/>
                <a:ea typeface="Aptos" panose="020B0004020202020204" pitchFamily="34" charset="0"/>
              </a:rPr>
              <a:t>etkilemektedir </a:t>
            </a:r>
            <a:endParaRPr lang="tr-TR" dirty="0"/>
          </a:p>
        </p:txBody>
      </p:sp>
    </p:spTree>
    <p:extLst>
      <p:ext uri="{BB962C8B-B14F-4D97-AF65-F5344CB8AC3E}">
        <p14:creationId xmlns:p14="http://schemas.microsoft.com/office/powerpoint/2010/main" val="252308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7604-58D4-0451-05A9-10A5D58E880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81CE38E-FB24-C5EA-56B7-753F3916C7C3}"/>
              </a:ext>
            </a:extLst>
          </p:cNvPr>
          <p:cNvSpPr>
            <a:spLocks noGrp="1"/>
          </p:cNvSpPr>
          <p:nvPr>
            <p:ph type="title"/>
          </p:nvPr>
        </p:nvSpPr>
        <p:spPr/>
        <p:txBody>
          <a:bodyPr>
            <a:normAutofit/>
          </a:bodyPr>
          <a:lstStyle/>
          <a:p>
            <a:pPr>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Aldığı Maaşın Mesleki Motivasyonuna ve </a:t>
            </a:r>
            <a:r>
              <a:rPr lang="tr-TR" sz="2400" b="1" dirty="0">
                <a:effectLst/>
                <a:latin typeface="Times New Roman" panose="02020603050405020304" pitchFamily="18" charset="0"/>
                <a:ea typeface="Aptos" panose="020B0004020202020204" pitchFamily="34" charset="0"/>
              </a:rPr>
              <a:t>Mesleki Aidiyetine </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Etkisi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CB25B329-B822-D7CC-BC3B-1A0F4B686413}"/>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3" name="İçerik Yer Tutucusu 2" descr="Formlar yanıt grafiği. Soru başlığı: Aldığım maaş, mesleki motivasyonumu,. Yanıt sayısı: 7.563 yanıt.">
            <a:extLst>
              <a:ext uri="{FF2B5EF4-FFF2-40B4-BE49-F238E27FC236}">
                <a16:creationId xmlns:a16="http://schemas.microsoft.com/office/drawing/2014/main" id="{7D9A1ECF-DA49-ABBA-8C33-2D939BBA190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8227" y="1563832"/>
            <a:ext cx="6053316" cy="2554289"/>
          </a:xfrm>
          <a:prstGeom prst="rect">
            <a:avLst/>
          </a:prstGeom>
          <a:noFill/>
          <a:ln>
            <a:noFill/>
          </a:ln>
        </p:spPr>
      </p:pic>
      <p:pic>
        <p:nvPicPr>
          <p:cNvPr id="4" name="Resim 3" descr="Formlar yanıt grafiği. Soru başlığı: Aldığım maaş, mesleki aidiyetimi,. Yanıt sayısı: 7.563 yanıt.">
            <a:extLst>
              <a:ext uri="{FF2B5EF4-FFF2-40B4-BE49-F238E27FC236}">
                <a16:creationId xmlns:a16="http://schemas.microsoft.com/office/drawing/2014/main" id="{70CF2678-7B71-BE0B-B621-1A0179A212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7146" y="1512388"/>
            <a:ext cx="6545539" cy="2755447"/>
          </a:xfrm>
          <a:prstGeom prst="rect">
            <a:avLst/>
          </a:prstGeom>
          <a:noFill/>
          <a:ln>
            <a:noFill/>
          </a:ln>
        </p:spPr>
      </p:pic>
      <p:sp>
        <p:nvSpPr>
          <p:cNvPr id="7" name="Metin kutusu 6">
            <a:extLst>
              <a:ext uri="{FF2B5EF4-FFF2-40B4-BE49-F238E27FC236}">
                <a16:creationId xmlns:a16="http://schemas.microsoft.com/office/drawing/2014/main" id="{EF7283C2-3783-3637-6C15-39F4FFB7FCE7}"/>
              </a:ext>
            </a:extLst>
          </p:cNvPr>
          <p:cNvSpPr txBox="1"/>
          <p:nvPr/>
        </p:nvSpPr>
        <p:spPr>
          <a:xfrm>
            <a:off x="1320801" y="4169565"/>
            <a:ext cx="8906932" cy="881203"/>
          </a:xfrm>
          <a:prstGeom prst="rect">
            <a:avLst/>
          </a:prstGeom>
          <a:noFill/>
        </p:spPr>
        <p:txBody>
          <a:bodyPr wrap="square">
            <a:spAutoFit/>
          </a:bodyPr>
          <a:lstStyle/>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Alınan maaş maalesef eğitim çalışanlarının mesleki motivasyonunu ve mesleki aidiyetini de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olumsuz etkilemektedir. </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0209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AA611-1859-1D9A-517B-35B7DF1F10B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1BBA006-D072-4D0B-9B44-0B2B64C9E7EE}"/>
              </a:ext>
            </a:extLst>
          </p:cNvPr>
          <p:cNvSpPr>
            <a:spLocks noGrp="1"/>
          </p:cNvSpPr>
          <p:nvPr>
            <p:ph type="title"/>
          </p:nvPr>
        </p:nvSpPr>
        <p:spPr/>
        <p:txBody>
          <a:bodyPr>
            <a:normAutofit/>
          </a:bodyPr>
          <a:lstStyle/>
          <a:p>
            <a:pPr>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Ekonomik Kaygıların Aile İçi İlişkilere Etkisi </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19AF34AB-6F96-5EFD-C017-78D37BB5DF80}"/>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3" name="İçerik Yer Tutucusu 2" descr="Formlar yanıt grafiği. Soru başlığı: Ekonomik kaygılarım, aile içi ilişkilerimi. Yanıt sayısı: 7.563 yanıt.">
            <a:extLst>
              <a:ext uri="{FF2B5EF4-FFF2-40B4-BE49-F238E27FC236}">
                <a16:creationId xmlns:a16="http://schemas.microsoft.com/office/drawing/2014/main" id="{EF67255B-C258-1997-7834-18BE5325663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3389" y="1690687"/>
            <a:ext cx="7390133" cy="3118379"/>
          </a:xfrm>
          <a:prstGeom prst="rect">
            <a:avLst/>
          </a:prstGeom>
          <a:noFill/>
          <a:ln>
            <a:noFill/>
          </a:ln>
        </p:spPr>
      </p:pic>
      <p:sp>
        <p:nvSpPr>
          <p:cNvPr id="6" name="Metin kutusu 5">
            <a:extLst>
              <a:ext uri="{FF2B5EF4-FFF2-40B4-BE49-F238E27FC236}">
                <a16:creationId xmlns:a16="http://schemas.microsoft.com/office/drawing/2014/main" id="{C5874CA9-869E-8FD1-C97F-CD733051EE6A}"/>
              </a:ext>
            </a:extLst>
          </p:cNvPr>
          <p:cNvSpPr txBox="1"/>
          <p:nvPr/>
        </p:nvSpPr>
        <p:spPr>
          <a:xfrm>
            <a:off x="5088465" y="3927863"/>
            <a:ext cx="6079068" cy="881203"/>
          </a:xfrm>
          <a:prstGeom prst="rect">
            <a:avLst/>
          </a:prstGeom>
          <a:noFill/>
        </p:spPr>
        <p:txBody>
          <a:bodyPr wrap="square">
            <a:spAutoFit/>
          </a:bodyPr>
          <a:lstStyle/>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Eğitim çalışanlarının ekonomik kaygıları aile içi ilişkilerini de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olumsuz etkilemektedir. </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1534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593B4-100A-6600-D4DF-A5E072DF031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030B1AC-3AF3-141F-6E46-C734F74416E4}"/>
              </a:ext>
            </a:extLst>
          </p:cNvPr>
          <p:cNvSpPr>
            <a:spLocks noGrp="1"/>
          </p:cNvSpPr>
          <p:nvPr>
            <p:ph type="title"/>
          </p:nvPr>
        </p:nvSpPr>
        <p:spPr/>
        <p:txBody>
          <a:bodyPr>
            <a:normAutofit/>
          </a:bodyPr>
          <a:lstStyle/>
          <a:p>
            <a:r>
              <a:rPr lang="tr-TR" sz="2800" b="1" kern="100" dirty="0">
                <a:effectLst/>
                <a:latin typeface="Times New Roman" panose="02020603050405020304" pitchFamily="18" charset="0"/>
                <a:ea typeface="Aptos" panose="020B0004020202020204" pitchFamily="34" charset="0"/>
                <a:cs typeface="Times New Roman" panose="02020603050405020304" pitchFamily="18" charset="0"/>
              </a:rPr>
              <a:t>ÜLKE EKONOMİSENE YÖNELİK ALGI VE BEKLENTİLER</a:t>
            </a:r>
            <a:endParaRPr lang="tr-TR" sz="3200" dirty="0"/>
          </a:p>
        </p:txBody>
      </p:sp>
      <p:pic>
        <p:nvPicPr>
          <p:cNvPr id="6" name="İçerik Yer Tutucusu 5">
            <a:extLst>
              <a:ext uri="{FF2B5EF4-FFF2-40B4-BE49-F238E27FC236}">
                <a16:creationId xmlns:a16="http://schemas.microsoft.com/office/drawing/2014/main" id="{93CAF3FE-B4F7-FEB0-0947-96600EE529F2}"/>
              </a:ext>
            </a:extLst>
          </p:cNvPr>
          <p:cNvPicPr>
            <a:picLocks noGrp="1" noChangeAspect="1"/>
          </p:cNvPicPr>
          <p:nvPr>
            <p:ph idx="1"/>
          </p:nvPr>
        </p:nvPicPr>
        <p:blipFill>
          <a:blip r:embed="rId2"/>
          <a:stretch>
            <a:fillRect/>
          </a:stretch>
        </p:blipFill>
        <p:spPr>
          <a:xfrm>
            <a:off x="3632200" y="1850760"/>
            <a:ext cx="3894667" cy="3894667"/>
          </a:xfrm>
          <a:prstGeom prst="rect">
            <a:avLst/>
          </a:prstGeom>
        </p:spPr>
      </p:pic>
    </p:spTree>
    <p:extLst>
      <p:ext uri="{BB962C8B-B14F-4D97-AF65-F5344CB8AC3E}">
        <p14:creationId xmlns:p14="http://schemas.microsoft.com/office/powerpoint/2010/main" val="1159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EC84D-6917-214B-E0BD-BFF3407C050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418CFC8-A812-4DF9-51EA-E41B50784E51}"/>
              </a:ext>
            </a:extLst>
          </p:cNvPr>
          <p:cNvSpPr>
            <a:spLocks noGrp="1"/>
          </p:cNvSpPr>
          <p:nvPr>
            <p:ph type="title"/>
          </p:nvPr>
        </p:nvSpPr>
        <p:spPr/>
        <p:txBody>
          <a:bodyPr>
            <a:normAutofit/>
          </a:bodyPr>
          <a:lstStyle/>
          <a:p>
            <a:pPr>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Mevcut Enflasyon Rakamlarına Olan Güven</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CBC6FF7F-44EF-1679-9FBD-B8E551AD5D38}"/>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3" name="İçerik Yer Tutucusu 2" descr="Formlar yanıt grafiği. Soru başlığı: Mevcut enflasyonun, TÜİK&amp;apos;in açıkladığı enflasyon rakamlarından,. Yanıt sayısı: 7.563 yanıt.">
            <a:extLst>
              <a:ext uri="{FF2B5EF4-FFF2-40B4-BE49-F238E27FC236}">
                <a16:creationId xmlns:a16="http://schemas.microsoft.com/office/drawing/2014/main" id="{E51E10B0-6693-AC8F-ED38-7E43088A26F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1664" y="1566333"/>
            <a:ext cx="7303604" cy="3081867"/>
          </a:xfrm>
          <a:prstGeom prst="rect">
            <a:avLst/>
          </a:prstGeom>
          <a:noFill/>
          <a:ln>
            <a:noFill/>
          </a:ln>
        </p:spPr>
      </p:pic>
      <p:sp>
        <p:nvSpPr>
          <p:cNvPr id="6" name="Metin kutusu 5">
            <a:extLst>
              <a:ext uri="{FF2B5EF4-FFF2-40B4-BE49-F238E27FC236}">
                <a16:creationId xmlns:a16="http://schemas.microsoft.com/office/drawing/2014/main" id="{F03F7340-977C-EBD5-5556-1C3F1924309E}"/>
              </a:ext>
            </a:extLst>
          </p:cNvPr>
          <p:cNvSpPr txBox="1"/>
          <p:nvPr/>
        </p:nvSpPr>
        <p:spPr>
          <a:xfrm>
            <a:off x="4803532" y="4069796"/>
            <a:ext cx="6720210" cy="1296702"/>
          </a:xfrm>
          <a:prstGeom prst="rect">
            <a:avLst/>
          </a:prstGeom>
          <a:noFill/>
        </p:spPr>
        <p:txBody>
          <a:bodyPr wrap="square">
            <a:spAutoFit/>
          </a:bodyPr>
          <a:lstStyle/>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TÜİK’in açıkladığı enflasyon rakamlarına neredeyse tüm eğitim çalışanları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inanmamaktadır.</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Mevcut enflasyonun çok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daha yüksek olduğunu düşünmektedirler. </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5428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247C1-11CA-F68C-493C-D3074D7F984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CF0F83C-FBEB-12E1-3C76-74A161FFFD90}"/>
              </a:ext>
            </a:extLst>
          </p:cNvPr>
          <p:cNvSpPr>
            <a:spLocks noGrp="1"/>
          </p:cNvSpPr>
          <p:nvPr>
            <p:ph type="title"/>
          </p:nvPr>
        </p:nvSpPr>
        <p:spPr/>
        <p:txBody>
          <a:bodyPr>
            <a:normAutofit/>
          </a:bodyPr>
          <a:lstStyle/>
          <a:p>
            <a:pPr>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Fiyat Artışlarının Nedeni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4E3DAAE8-236E-6AB4-2006-307DBEDE3764}"/>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3" name="İçerik Yer Tutucusu 2" descr="Formlar yanıt grafiği. Soru başlığı: Fiyat artışlarının temel nedeni,. Yanıt sayısı: 7.563 yanıt.">
            <a:extLst>
              <a:ext uri="{FF2B5EF4-FFF2-40B4-BE49-F238E27FC236}">
                <a16:creationId xmlns:a16="http://schemas.microsoft.com/office/drawing/2014/main" id="{36D43A8F-C263-5326-3D10-E44584C7B3C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7867" y="1510803"/>
            <a:ext cx="7111249" cy="3000700"/>
          </a:xfrm>
          <a:prstGeom prst="rect">
            <a:avLst/>
          </a:prstGeom>
          <a:noFill/>
          <a:ln>
            <a:noFill/>
          </a:ln>
        </p:spPr>
      </p:pic>
      <p:sp>
        <p:nvSpPr>
          <p:cNvPr id="6" name="Metin kutusu 5">
            <a:extLst>
              <a:ext uri="{FF2B5EF4-FFF2-40B4-BE49-F238E27FC236}">
                <a16:creationId xmlns:a16="http://schemas.microsoft.com/office/drawing/2014/main" id="{F4875D35-D7F8-F576-0403-89D3B954FDE0}"/>
              </a:ext>
            </a:extLst>
          </p:cNvPr>
          <p:cNvSpPr txBox="1"/>
          <p:nvPr/>
        </p:nvSpPr>
        <p:spPr>
          <a:xfrm>
            <a:off x="7213600" y="1741903"/>
            <a:ext cx="4978400" cy="3374193"/>
          </a:xfrm>
          <a:prstGeom prst="rect">
            <a:avLst/>
          </a:prstGeom>
          <a:noFill/>
        </p:spPr>
        <p:txBody>
          <a:bodyPr wrap="square">
            <a:spAutoFit/>
          </a:bodyPr>
          <a:lstStyle/>
          <a:p>
            <a:pPr>
              <a:lnSpc>
                <a:spcPct val="150000"/>
              </a:lnSpc>
            </a:pPr>
            <a:r>
              <a:rPr lang="tr-TR" sz="1800" dirty="0">
                <a:effectLst/>
                <a:latin typeface="Times New Roman" panose="02020603050405020304" pitchFamily="18" charset="0"/>
                <a:ea typeface="Aptos" panose="020B0004020202020204" pitchFamily="34" charset="0"/>
              </a:rPr>
              <a:t>Eğitim çalışanları fiyatlardaki yükselişin nedeni olarak </a:t>
            </a:r>
            <a:r>
              <a:rPr lang="tr-TR" sz="1800" b="1" dirty="0">
                <a:effectLst/>
                <a:latin typeface="Times New Roman" panose="02020603050405020304" pitchFamily="18" charset="0"/>
                <a:ea typeface="Aptos" panose="020B0004020202020204" pitchFamily="34" charset="0"/>
              </a:rPr>
              <a:t>ekonominin kötü yönetilmesini görmektedirler. </a:t>
            </a:r>
          </a:p>
          <a:p>
            <a:pPr>
              <a:lnSpc>
                <a:spcPct val="150000"/>
              </a:lnSpc>
            </a:pPr>
            <a:r>
              <a:rPr lang="tr-TR" sz="1800" dirty="0">
                <a:effectLst/>
                <a:latin typeface="Times New Roman" panose="02020603050405020304" pitchFamily="18" charset="0"/>
                <a:ea typeface="Aptos" panose="020B0004020202020204" pitchFamily="34" charset="0"/>
              </a:rPr>
              <a:t>Bunun yanında yerli üretimin az olduğunun, dövizdeki artışların fazla olmasının ve fırsatçıların da fiyat artışlarında etkili olduğunu ifade eden eğitim çalışanları da olmuştur ki </a:t>
            </a:r>
            <a:r>
              <a:rPr lang="tr-TR" sz="1800" b="1" dirty="0">
                <a:effectLst/>
                <a:latin typeface="Times New Roman" panose="02020603050405020304" pitchFamily="18" charset="0"/>
                <a:ea typeface="Aptos" panose="020B0004020202020204" pitchFamily="34" charset="0"/>
              </a:rPr>
              <a:t>bu sebepler de kötü ekonomi yönetiminin parçasıdır. </a:t>
            </a:r>
            <a:endParaRPr lang="tr-TR" b="1" dirty="0"/>
          </a:p>
        </p:txBody>
      </p:sp>
    </p:spTree>
    <p:extLst>
      <p:ext uri="{BB962C8B-B14F-4D97-AF65-F5344CB8AC3E}">
        <p14:creationId xmlns:p14="http://schemas.microsoft.com/office/powerpoint/2010/main" val="246978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F9E34-320D-E76D-408E-464DF641E76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6FBBF7D-0EDB-75A4-53D7-66EFFF6FEED9}"/>
              </a:ext>
            </a:extLst>
          </p:cNvPr>
          <p:cNvSpPr>
            <a:spLocks noGrp="1"/>
          </p:cNvSpPr>
          <p:nvPr>
            <p:ph type="title"/>
          </p:nvPr>
        </p:nvSpPr>
        <p:spPr/>
        <p:txBody>
          <a:bodyPr>
            <a:normAutofit/>
          </a:bodyPr>
          <a:lstStyle/>
          <a:p>
            <a:pPr>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Ekonominin Gelecekteki Durumuna Yönelik Beklenti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5D7CA678-0486-4FEF-0B69-FC3C80646FCE}"/>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3" name="İçerik Yer Tutucusu 2" descr="Formlar yanıt grafiği. Soru başlığı: Mevcut ekonomik durumun gelecekte daha iyi olacağına,. Yanıt sayısı: 7.563 yanıt.">
            <a:extLst>
              <a:ext uri="{FF2B5EF4-FFF2-40B4-BE49-F238E27FC236}">
                <a16:creationId xmlns:a16="http://schemas.microsoft.com/office/drawing/2014/main" id="{DFDA960D-140F-62D2-DBD5-1A006104DCB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0245" y="1605011"/>
            <a:ext cx="6931035" cy="2924656"/>
          </a:xfrm>
          <a:prstGeom prst="rect">
            <a:avLst/>
          </a:prstGeom>
          <a:noFill/>
          <a:ln>
            <a:noFill/>
          </a:ln>
        </p:spPr>
      </p:pic>
      <p:sp>
        <p:nvSpPr>
          <p:cNvPr id="6" name="Metin kutusu 5">
            <a:extLst>
              <a:ext uri="{FF2B5EF4-FFF2-40B4-BE49-F238E27FC236}">
                <a16:creationId xmlns:a16="http://schemas.microsoft.com/office/drawing/2014/main" id="{2F257991-71D3-0D63-15CB-F847A32EB82B}"/>
              </a:ext>
            </a:extLst>
          </p:cNvPr>
          <p:cNvSpPr txBox="1"/>
          <p:nvPr/>
        </p:nvSpPr>
        <p:spPr>
          <a:xfrm>
            <a:off x="6561707" y="2111151"/>
            <a:ext cx="5291666" cy="2645789"/>
          </a:xfrm>
          <a:prstGeom prst="rect">
            <a:avLst/>
          </a:prstGeom>
          <a:noFill/>
        </p:spPr>
        <p:txBody>
          <a:bodyPr wrap="square">
            <a:spAutoFit/>
          </a:bodyPr>
          <a:lstStyle/>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Eğitim çalışanlarının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sadece %4,5’i ülke ekonomisinin gelecekte daha iyi olacağına inanmaktadır</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Yarıdan fazlası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inanmamaktadır.</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Geriye kalan ise inanmak istediğini ifade ederken aynı zamanda umutsuzluğunu da perdelemeye çalışmıştır.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56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611652-B9A1-1B0C-6313-1AD35B291886}"/>
              </a:ext>
            </a:extLst>
          </p:cNvPr>
          <p:cNvSpPr>
            <a:spLocks noGrp="1"/>
          </p:cNvSpPr>
          <p:nvPr>
            <p:ph type="title"/>
          </p:nvPr>
        </p:nvSpPr>
        <p:spPr/>
        <p:txBody>
          <a:bodyPr/>
          <a:lstStyle/>
          <a:p>
            <a:r>
              <a:rPr lang="tr-TR" dirty="0"/>
              <a:t>Önsöz</a:t>
            </a:r>
          </a:p>
        </p:txBody>
      </p:sp>
      <p:sp>
        <p:nvSpPr>
          <p:cNvPr id="3" name="İçerik Yer Tutucusu 2">
            <a:extLst>
              <a:ext uri="{FF2B5EF4-FFF2-40B4-BE49-F238E27FC236}">
                <a16:creationId xmlns:a16="http://schemas.microsoft.com/office/drawing/2014/main" id="{603B495C-974E-7E39-114C-830847C16F86}"/>
              </a:ext>
            </a:extLst>
          </p:cNvPr>
          <p:cNvSpPr>
            <a:spLocks noGrp="1"/>
          </p:cNvSpPr>
          <p:nvPr>
            <p:ph idx="1"/>
          </p:nvPr>
        </p:nvSpPr>
        <p:spPr/>
        <p:txBody>
          <a:bodyPr>
            <a:normAutofit/>
          </a:bodyPr>
          <a:lstStyle/>
          <a:p>
            <a:pPr algn="just">
              <a:lnSpc>
                <a:spcPct val="115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Bu çalışmanın amacı, eğitim çalışanlarının mevcut ekonomik durumlarının tespit edilmesi, bu durumun kendilerince nasıl algılandığının ortaya konulması ve genel olarak ülke ekonomisine yönelik düşünceleri ile ekonomik yönüyle mesleki beklentilerinin neler olduğunun belirlenmesine yöneliktir.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Çalışma için hazırlanan anket formu, farklı iletişim kanalları ile hedef gruplara iletilmiştir. Son olarak ise 7.563 katılımcıdan elde edilen veriler ile çalışma yürütülmüştür.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dirty="0"/>
          </a:p>
        </p:txBody>
      </p:sp>
      <p:pic>
        <p:nvPicPr>
          <p:cNvPr id="5" name="Resim 4">
            <a:extLst>
              <a:ext uri="{FF2B5EF4-FFF2-40B4-BE49-F238E27FC236}">
                <a16:creationId xmlns:a16="http://schemas.microsoft.com/office/drawing/2014/main" id="{6CA7F72F-0967-630D-9CCC-57D5637B7D66}"/>
              </a:ext>
            </a:extLst>
          </p:cNvPr>
          <p:cNvPicPr>
            <a:picLocks noChangeAspect="1"/>
          </p:cNvPicPr>
          <p:nvPr/>
        </p:nvPicPr>
        <p:blipFill>
          <a:blip r:embed="rId2"/>
          <a:stretch>
            <a:fillRect/>
          </a:stretch>
        </p:blipFill>
        <p:spPr>
          <a:xfrm>
            <a:off x="1910079" y="5676427"/>
            <a:ext cx="8107681" cy="897556"/>
          </a:xfrm>
          <a:prstGeom prst="rect">
            <a:avLst/>
          </a:prstGeom>
        </p:spPr>
      </p:pic>
    </p:spTree>
    <p:extLst>
      <p:ext uri="{BB962C8B-B14F-4D97-AF65-F5344CB8AC3E}">
        <p14:creationId xmlns:p14="http://schemas.microsoft.com/office/powerpoint/2010/main" val="24769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1ED93-7DA9-771C-09B0-20187A510D3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439BF2C-597C-A906-5472-1549E7CF6E0F}"/>
              </a:ext>
            </a:extLst>
          </p:cNvPr>
          <p:cNvSpPr>
            <a:spLocks noGrp="1"/>
          </p:cNvSpPr>
          <p:nvPr>
            <p:ph type="title"/>
          </p:nvPr>
        </p:nvSpPr>
        <p:spPr/>
        <p:txBody>
          <a:bodyPr>
            <a:normAutofit/>
          </a:bodyPr>
          <a:lstStyle/>
          <a:p>
            <a:pPr algn="just">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Eğitim Çalışanlarının Ekonomik Durumlarının İyileştirileceğine Yönelik İktidara Olan Güven</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6128ABCF-4B6A-B6B4-14CE-AC8117B01F54}"/>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3" name="İçerik Yer Tutucusu 2" descr="Formlar yanıt grafiği. Soru başlığı: Mevcut iktidarın eğitim çalışanlarının ekonomik durumunu iyileştireceğine,. Yanıt sayısı: 7.563 yanıt.">
            <a:extLst>
              <a:ext uri="{FF2B5EF4-FFF2-40B4-BE49-F238E27FC236}">
                <a16:creationId xmlns:a16="http://schemas.microsoft.com/office/drawing/2014/main" id="{3840F7EE-7A5B-667D-116A-0A6B7927EFE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9104" y="1690687"/>
            <a:ext cx="7045019" cy="2972753"/>
          </a:xfrm>
          <a:prstGeom prst="rect">
            <a:avLst/>
          </a:prstGeom>
          <a:noFill/>
          <a:ln>
            <a:noFill/>
          </a:ln>
        </p:spPr>
      </p:pic>
      <p:sp>
        <p:nvSpPr>
          <p:cNvPr id="6" name="Metin kutusu 5">
            <a:extLst>
              <a:ext uri="{FF2B5EF4-FFF2-40B4-BE49-F238E27FC236}">
                <a16:creationId xmlns:a16="http://schemas.microsoft.com/office/drawing/2014/main" id="{002FAA0D-8764-039C-70AA-573B3041C84E}"/>
              </a:ext>
            </a:extLst>
          </p:cNvPr>
          <p:cNvSpPr txBox="1"/>
          <p:nvPr/>
        </p:nvSpPr>
        <p:spPr>
          <a:xfrm>
            <a:off x="6976533" y="2619708"/>
            <a:ext cx="4250266" cy="2127698"/>
          </a:xfrm>
          <a:prstGeom prst="rect">
            <a:avLst/>
          </a:prstGeom>
          <a:noFill/>
        </p:spPr>
        <p:txBody>
          <a:bodyPr wrap="square">
            <a:spAutoFit/>
          </a:bodyPr>
          <a:lstStyle/>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Mevcut iktidarın eğitim çalışanlarının ekonomik durumunu iyileştireceğine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inananların oranı ise sadece %1,8’dir</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Eğitim çalışanlarının iktidara bu konuda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maalesef inancı kalmamıştır. </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65518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C25AE-5B6F-B59D-BE28-3A6B01E4A9F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48B025D-3CB9-B945-802C-0A1B1877AFB5}"/>
              </a:ext>
            </a:extLst>
          </p:cNvPr>
          <p:cNvSpPr>
            <a:spLocks noGrp="1"/>
          </p:cNvSpPr>
          <p:nvPr>
            <p:ph type="title"/>
          </p:nvPr>
        </p:nvSpPr>
        <p:spPr/>
        <p:txBody>
          <a:bodyPr>
            <a:normAutofit/>
          </a:bodyPr>
          <a:lstStyle/>
          <a:p>
            <a:pPr algn="just">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MEB, Açık öğretim, ÖSYM, vb. Sınav Ücretlerine Yönelik Beklenti </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BA06B993-ED10-03F7-B51B-3F16C93E260F}"/>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3" name="İçerik Yer Tutucusu 2" descr="Formlar yanıt grafiği. Soru başlığı: MEB, ÖSYM vb sınav ücretleri,. Yanıt sayısı: 7.563 yanıt.">
            <a:extLst>
              <a:ext uri="{FF2B5EF4-FFF2-40B4-BE49-F238E27FC236}">
                <a16:creationId xmlns:a16="http://schemas.microsoft.com/office/drawing/2014/main" id="{DF582D53-7BFF-EAD5-4BA1-62D45B51038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4868" y="1562522"/>
            <a:ext cx="6502399" cy="2743786"/>
          </a:xfrm>
          <a:prstGeom prst="rect">
            <a:avLst/>
          </a:prstGeom>
          <a:noFill/>
          <a:ln>
            <a:noFill/>
          </a:ln>
        </p:spPr>
      </p:pic>
      <p:sp>
        <p:nvSpPr>
          <p:cNvPr id="6" name="Metin kutusu 5">
            <a:extLst>
              <a:ext uri="{FF2B5EF4-FFF2-40B4-BE49-F238E27FC236}">
                <a16:creationId xmlns:a16="http://schemas.microsoft.com/office/drawing/2014/main" id="{9AB28480-F990-7D9E-9727-9384EFD32500}"/>
              </a:ext>
            </a:extLst>
          </p:cNvPr>
          <p:cNvSpPr txBox="1"/>
          <p:nvPr/>
        </p:nvSpPr>
        <p:spPr>
          <a:xfrm>
            <a:off x="6688667" y="2365151"/>
            <a:ext cx="4953000" cy="2645789"/>
          </a:xfrm>
          <a:prstGeom prst="rect">
            <a:avLst/>
          </a:prstGeom>
          <a:noFill/>
        </p:spPr>
        <p:txBody>
          <a:bodyPr wrap="square">
            <a:spAutoFit/>
          </a:bodyPr>
          <a:lstStyle/>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Eğitim çalışanlarının neredeyse tamamı sınav  görev ücretlerinin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yükseltilmesini talep etmektedir. </a:t>
            </a:r>
          </a:p>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Ekonomik olarak zaten güç durumda olan eğitim çalışanları, ekstra görevlerle bu durumu biraz olsun iyileştirme umudu taşımaktadırlar.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3815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45CCB-B888-2CCD-FF06-A4DC0A51A9D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219A66E-AF02-C194-1B41-8FEA60628CFE}"/>
              </a:ext>
            </a:extLst>
          </p:cNvPr>
          <p:cNvSpPr>
            <a:spLocks noGrp="1"/>
          </p:cNvSpPr>
          <p:nvPr>
            <p:ph type="title"/>
          </p:nvPr>
        </p:nvSpPr>
        <p:spPr/>
        <p:txBody>
          <a:bodyPr>
            <a:normAutofit/>
          </a:bodyPr>
          <a:lstStyle/>
          <a:p>
            <a:pPr marL="457200">
              <a:lnSpc>
                <a:spcPct val="150000"/>
              </a:lnSpc>
              <a:tabLst>
                <a:tab pos="180340" algn="l"/>
                <a:tab pos="27051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24  Kasım’da Eğitim Çalışanlarının İktidardan Talepleri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ADF4BF7F-CA00-A69A-9F0F-492439F0EB99}"/>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3" name="İçerik Yer Tutucusu 2" descr="metin, ekran görüntüsü, yazı tipi, çizgi içeren bir resim&#10;&#10;Açıklama otomatik olarak oluşturuldu">
            <a:extLst>
              <a:ext uri="{FF2B5EF4-FFF2-40B4-BE49-F238E27FC236}">
                <a16:creationId xmlns:a16="http://schemas.microsoft.com/office/drawing/2014/main" id="{03497EF3-0550-99B6-35BC-D88E33B83102}"/>
              </a:ext>
            </a:extLst>
          </p:cNvPr>
          <p:cNvPicPr>
            <a:picLocks noGrp="1" noChangeAspect="1"/>
          </p:cNvPicPr>
          <p:nvPr>
            <p:ph idx="1"/>
          </p:nvPr>
        </p:nvPicPr>
        <p:blipFill>
          <a:blip r:embed="rId3"/>
          <a:stretch>
            <a:fillRect/>
          </a:stretch>
        </p:blipFill>
        <p:spPr>
          <a:xfrm>
            <a:off x="434730" y="1690688"/>
            <a:ext cx="5918156" cy="2373312"/>
          </a:xfrm>
          <a:prstGeom prst="rect">
            <a:avLst/>
          </a:prstGeom>
        </p:spPr>
      </p:pic>
      <p:sp>
        <p:nvSpPr>
          <p:cNvPr id="6" name="Metin kutusu 5">
            <a:extLst>
              <a:ext uri="{FF2B5EF4-FFF2-40B4-BE49-F238E27FC236}">
                <a16:creationId xmlns:a16="http://schemas.microsoft.com/office/drawing/2014/main" id="{AB99546C-8FDC-5068-3250-002D5D591A74}"/>
              </a:ext>
            </a:extLst>
          </p:cNvPr>
          <p:cNvSpPr txBox="1"/>
          <p:nvPr/>
        </p:nvSpPr>
        <p:spPr>
          <a:xfrm>
            <a:off x="6756356" y="1534079"/>
            <a:ext cx="5020732" cy="3929281"/>
          </a:xfrm>
          <a:prstGeom prst="rect">
            <a:avLst/>
          </a:prstGeom>
          <a:noFill/>
        </p:spPr>
        <p:txBody>
          <a:bodyPr wrap="square">
            <a:spAutoFit/>
          </a:bodyPr>
          <a:lstStyle/>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Eğitim çalışanları, 24 Kasım Öğretmenler Günü’nde iktidarın ekonomik durumlarını  iyileştirmeye yönelik bir çok beklentileri bulunmaktadır. Bunların başında sırasıyla, </a:t>
            </a:r>
          </a:p>
          <a:p>
            <a:pPr marL="285750" lvl="0" indent="-285750" algn="just">
              <a:spcAft>
                <a:spcPts val="800"/>
              </a:spcAft>
              <a:buFont typeface="Arial" panose="020B0604020202020204" pitchFamily="34" charset="0"/>
              <a:buChar char="•"/>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24 Kasımda bir maaş ikramiye, </a:t>
            </a:r>
          </a:p>
          <a:p>
            <a:pPr marL="285750" lvl="0" indent="-285750" algn="just">
              <a:spcAft>
                <a:spcPts val="800"/>
              </a:spcAft>
              <a:buFont typeface="Arial" panose="020B0604020202020204" pitchFamily="34" charset="0"/>
              <a:buChar char="•"/>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maaş zam oranının artırılması, </a:t>
            </a:r>
          </a:p>
          <a:p>
            <a:pPr marL="285750" lvl="0" indent="-285750" algn="just">
              <a:spcAft>
                <a:spcPts val="800"/>
              </a:spcAft>
              <a:buFont typeface="Arial" panose="020B0604020202020204" pitchFamily="34" charset="0"/>
              <a:buChar char="•"/>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eğitim öğretim ödeneğinin bir maaş tutarına eşitlenmesi, </a:t>
            </a:r>
          </a:p>
          <a:p>
            <a:pPr marL="285750" lvl="0" indent="-285750" algn="just">
              <a:spcAft>
                <a:spcPts val="800"/>
              </a:spcAft>
              <a:buFont typeface="Arial" panose="020B0604020202020204" pitchFamily="34" charset="0"/>
              <a:buChar char="•"/>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ek ders ücretlerinin arttırılması, </a:t>
            </a:r>
          </a:p>
          <a:p>
            <a:pPr marL="285750" lvl="0" indent="-285750" algn="just">
              <a:spcAft>
                <a:spcPts val="800"/>
              </a:spcAft>
              <a:buFont typeface="Arial" panose="020B0604020202020204" pitchFamily="34" charset="0"/>
              <a:buChar char="•"/>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seyyanen zam beklentisi gelmektedir.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2804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F32EBA-C39D-D1AC-8480-C9CB345557A2}"/>
              </a:ext>
            </a:extLst>
          </p:cNvPr>
          <p:cNvSpPr>
            <a:spLocks noGrp="1"/>
          </p:cNvSpPr>
          <p:nvPr>
            <p:ph type="title"/>
          </p:nvPr>
        </p:nvSpPr>
        <p:spPr/>
        <p:txBody>
          <a:bodyPr/>
          <a:lstStyle/>
          <a:p>
            <a:pPr algn="ctr"/>
            <a:r>
              <a:rPr lang="tr-TR" dirty="0"/>
              <a:t>   </a:t>
            </a:r>
            <a:r>
              <a:rPr lang="tr-TR" b="1" dirty="0"/>
              <a:t>SONUÇ OLARAK </a:t>
            </a:r>
          </a:p>
        </p:txBody>
      </p:sp>
      <p:sp>
        <p:nvSpPr>
          <p:cNvPr id="3" name="İçerik Yer Tutucusu 2">
            <a:extLst>
              <a:ext uri="{FF2B5EF4-FFF2-40B4-BE49-F238E27FC236}">
                <a16:creationId xmlns:a16="http://schemas.microsoft.com/office/drawing/2014/main" id="{B4F2C396-1CFA-1E04-9261-09EBDDB8AD3E}"/>
              </a:ext>
            </a:extLst>
          </p:cNvPr>
          <p:cNvSpPr>
            <a:spLocks noGrp="1"/>
          </p:cNvSpPr>
          <p:nvPr>
            <p:ph idx="1"/>
          </p:nvPr>
        </p:nvSpPr>
        <p:spPr>
          <a:xfrm>
            <a:off x="838200" y="1422400"/>
            <a:ext cx="10515600" cy="4754563"/>
          </a:xfrm>
        </p:spPr>
        <p:txBody>
          <a:bodyPr>
            <a:normAutofit/>
          </a:bodyPr>
          <a:lstStyle/>
          <a:p>
            <a:pPr algn="just">
              <a:lnSpc>
                <a:spcPct val="150000"/>
              </a:lnSpc>
              <a:spcAft>
                <a:spcPts val="800"/>
              </a:spcAft>
              <a:tabLst>
                <a:tab pos="180340" algn="l"/>
                <a:tab pos="270510" algn="l"/>
              </a:tabLs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Eğitim çalışanlarının ekonomik durumu ile ilgili tablo iç açıcı değildir. Bir yandan </a:t>
            </a:r>
            <a:r>
              <a:rPr lang="tr-TR" sz="2000" kern="100" dirty="0">
                <a:latin typeface="Times New Roman" panose="02020603050405020304" pitchFamily="18" charset="0"/>
                <a:ea typeface="Aptos" panose="020B0004020202020204" pitchFamily="34" charset="0"/>
                <a:cs typeface="Times New Roman" panose="02020603050405020304" pitchFamily="18" charset="0"/>
              </a:rPr>
              <a:t>ülke </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çocuklarını eğitmek ve geleceğimizi inşa etmek için varını yoğunu ortaya koyarlarken diğer yandan kendisi de var olma mücadelesi içindedirler.  </a:t>
            </a:r>
            <a:endParaRPr lang="tr-TR" sz="20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tabLst>
                <a:tab pos="180340" algn="l"/>
                <a:tab pos="270510" algn="l"/>
              </a:tabLs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Eğitim çalışanlarının mevcut ekonomi yönetimine inancı ve güveni kalmamıştır. Daha da kötüsü geleceğe yönelik ekonominin de kendi mevcut durumlarının da düzeleceğine yönelik inançları da kalmamıştır. </a:t>
            </a:r>
          </a:p>
          <a:p>
            <a:pPr algn="just">
              <a:lnSpc>
                <a:spcPct val="150000"/>
              </a:lnSpc>
              <a:spcAft>
                <a:spcPts val="800"/>
              </a:spcAft>
              <a:tabLst>
                <a:tab pos="180340" algn="l"/>
                <a:tab pos="270510" algn="l"/>
              </a:tabLs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Bunun yanında ekonomik ve özlük haklarının iyileştirilmesine yönelik taleplerini de büyük bir kararlılık ve çoğunluk sesiyle dile getirmektedirler.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50000"/>
              </a:lnSpc>
              <a:spcAft>
                <a:spcPts val="800"/>
              </a:spcAft>
              <a:buNone/>
              <a:tabLst>
                <a:tab pos="180340" algn="l"/>
                <a:tab pos="270510" algn="l"/>
              </a:tabLst>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661F4EFE-79DF-0435-1B2F-9D8149D67047}"/>
              </a:ext>
            </a:extLst>
          </p:cNvPr>
          <p:cNvPicPr>
            <a:picLocks noChangeAspect="1"/>
          </p:cNvPicPr>
          <p:nvPr/>
        </p:nvPicPr>
        <p:blipFill>
          <a:blip r:embed="rId2"/>
          <a:stretch>
            <a:fillRect/>
          </a:stretch>
        </p:blipFill>
        <p:spPr>
          <a:xfrm>
            <a:off x="1910079" y="5676427"/>
            <a:ext cx="8107681" cy="897556"/>
          </a:xfrm>
          <a:prstGeom prst="rect">
            <a:avLst/>
          </a:prstGeom>
        </p:spPr>
      </p:pic>
    </p:spTree>
    <p:extLst>
      <p:ext uri="{BB962C8B-B14F-4D97-AF65-F5344CB8AC3E}">
        <p14:creationId xmlns:p14="http://schemas.microsoft.com/office/powerpoint/2010/main" val="2451233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143A4EC1-F411-0C4A-5B1A-DA0EF2221146}"/>
              </a:ext>
            </a:extLst>
          </p:cNvPr>
          <p:cNvPicPr>
            <a:picLocks noGrp="1" noChangeAspect="1"/>
          </p:cNvPicPr>
          <p:nvPr>
            <p:ph idx="1"/>
          </p:nvPr>
        </p:nvPicPr>
        <p:blipFill>
          <a:blip r:embed="rId2"/>
          <a:stretch>
            <a:fillRect/>
          </a:stretch>
        </p:blipFill>
        <p:spPr>
          <a:xfrm>
            <a:off x="1931309" y="4932164"/>
            <a:ext cx="8329382" cy="922100"/>
          </a:xfrm>
          <a:prstGeom prst="rect">
            <a:avLst/>
          </a:prstGeom>
        </p:spPr>
      </p:pic>
      <p:sp>
        <p:nvSpPr>
          <p:cNvPr id="5" name="AutoShape 2">
            <a:extLst>
              <a:ext uri="{FF2B5EF4-FFF2-40B4-BE49-F238E27FC236}">
                <a16:creationId xmlns:a16="http://schemas.microsoft.com/office/drawing/2014/main" id="{4EDE6768-403D-D934-2DB9-CADAFB68BD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84907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1D6AF-06CE-7170-AFD6-C87151287C4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64571B5-1495-291B-656C-FFD408F89B64}"/>
              </a:ext>
            </a:extLst>
          </p:cNvPr>
          <p:cNvSpPr>
            <a:spLocks noGrp="1"/>
          </p:cNvSpPr>
          <p:nvPr>
            <p:ph type="title"/>
          </p:nvPr>
        </p:nvSpPr>
        <p:spPr/>
        <p:txBody>
          <a:bodyPr/>
          <a:lstStyle/>
          <a:p>
            <a:r>
              <a:rPr lang="tr-TR" dirty="0"/>
              <a:t>Demografik Bilgiler</a:t>
            </a:r>
          </a:p>
        </p:txBody>
      </p:sp>
      <p:pic>
        <p:nvPicPr>
          <p:cNvPr id="5" name="Resim 4">
            <a:extLst>
              <a:ext uri="{FF2B5EF4-FFF2-40B4-BE49-F238E27FC236}">
                <a16:creationId xmlns:a16="http://schemas.microsoft.com/office/drawing/2014/main" id="{869515F2-1A2A-75A1-FCB0-798BD65A2241}"/>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4" name="İçerik Yer Tutucusu 3" descr="Formlar yanıt grafiği. Soru başlığı: Cinsiyetiniz. Yanıt sayısı: 7.563 yanıt.">
            <a:extLst>
              <a:ext uri="{FF2B5EF4-FFF2-40B4-BE49-F238E27FC236}">
                <a16:creationId xmlns:a16="http://schemas.microsoft.com/office/drawing/2014/main" id="{FB42B4A1-DD68-A843-2103-7EAFC21A354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7986" y="1447944"/>
            <a:ext cx="5686878" cy="2399665"/>
          </a:xfrm>
          <a:prstGeom prst="rect">
            <a:avLst/>
          </a:prstGeom>
          <a:noFill/>
          <a:ln>
            <a:noFill/>
          </a:ln>
        </p:spPr>
      </p:pic>
      <p:pic>
        <p:nvPicPr>
          <p:cNvPr id="6" name="Resim 5" descr="Formlar yanıt grafiği. Soru başlığı: Medeni Durumunuz. Yanıt sayısı: 7.563 yanıt.">
            <a:extLst>
              <a:ext uri="{FF2B5EF4-FFF2-40B4-BE49-F238E27FC236}">
                <a16:creationId xmlns:a16="http://schemas.microsoft.com/office/drawing/2014/main" id="{844C4B5B-98F9-0E48-4F0A-E4F579FC40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3919" y="2842155"/>
            <a:ext cx="5869636" cy="2470915"/>
          </a:xfrm>
          <a:prstGeom prst="rect">
            <a:avLst/>
          </a:prstGeom>
          <a:noFill/>
          <a:ln>
            <a:noFill/>
          </a:ln>
        </p:spPr>
      </p:pic>
    </p:spTree>
    <p:extLst>
      <p:ext uri="{BB962C8B-B14F-4D97-AF65-F5344CB8AC3E}">
        <p14:creationId xmlns:p14="http://schemas.microsoft.com/office/powerpoint/2010/main" val="22271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EAA1-0BC5-D18C-7A14-57FCE16312A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0B15A1B-7BAF-D877-7371-147F992A2605}"/>
              </a:ext>
            </a:extLst>
          </p:cNvPr>
          <p:cNvSpPr>
            <a:spLocks noGrp="1"/>
          </p:cNvSpPr>
          <p:nvPr>
            <p:ph type="title"/>
          </p:nvPr>
        </p:nvSpPr>
        <p:spPr>
          <a:xfrm>
            <a:off x="838200" y="347263"/>
            <a:ext cx="10515600" cy="1325563"/>
          </a:xfrm>
        </p:spPr>
        <p:txBody>
          <a:bodyPr/>
          <a:lstStyle/>
          <a:p>
            <a:r>
              <a:rPr lang="tr-TR" dirty="0"/>
              <a:t>Demografik Bilgiler</a:t>
            </a:r>
          </a:p>
        </p:txBody>
      </p:sp>
      <p:pic>
        <p:nvPicPr>
          <p:cNvPr id="5" name="Resim 4">
            <a:extLst>
              <a:ext uri="{FF2B5EF4-FFF2-40B4-BE49-F238E27FC236}">
                <a16:creationId xmlns:a16="http://schemas.microsoft.com/office/drawing/2014/main" id="{26D90877-7A4A-FDAF-4FE9-E28AC1C09B93}"/>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4" name="İçerik Yer Tutucusu 3" descr="Formlar yanıt grafiği. Soru başlığı: Bulunduğunuz ili  yazınız. Yanıt sayısı: 7.563 yanıt.">
            <a:extLst>
              <a:ext uri="{FF2B5EF4-FFF2-40B4-BE49-F238E27FC236}">
                <a16:creationId xmlns:a16="http://schemas.microsoft.com/office/drawing/2014/main" id="{AA925A47-F23B-5298-5FB9-E833DF01DE0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9179" y="1347333"/>
            <a:ext cx="6577412" cy="2775439"/>
          </a:xfrm>
          <a:prstGeom prst="rect">
            <a:avLst/>
          </a:prstGeom>
          <a:noFill/>
          <a:ln>
            <a:noFill/>
          </a:ln>
        </p:spPr>
      </p:pic>
      <p:pic>
        <p:nvPicPr>
          <p:cNvPr id="6" name="Resim 5" descr="Formlar yanıt grafiği. Soru başlığı: Yaşınız. Yanıt sayısı: 7.563 yanıt.">
            <a:extLst>
              <a:ext uri="{FF2B5EF4-FFF2-40B4-BE49-F238E27FC236}">
                <a16:creationId xmlns:a16="http://schemas.microsoft.com/office/drawing/2014/main" id="{86E7D674-5042-6B1C-1C87-A1EF945329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008" y="2900990"/>
            <a:ext cx="6593028" cy="2775438"/>
          </a:xfrm>
          <a:prstGeom prst="rect">
            <a:avLst/>
          </a:prstGeom>
          <a:noFill/>
          <a:ln>
            <a:noFill/>
          </a:ln>
        </p:spPr>
      </p:pic>
    </p:spTree>
    <p:extLst>
      <p:ext uri="{BB962C8B-B14F-4D97-AF65-F5344CB8AC3E}">
        <p14:creationId xmlns:p14="http://schemas.microsoft.com/office/powerpoint/2010/main" val="333943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397D0-906B-CBD9-A0F7-5CC04F194B3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D3C7535-4205-5696-9D21-ACA435F9F1D5}"/>
              </a:ext>
            </a:extLst>
          </p:cNvPr>
          <p:cNvSpPr>
            <a:spLocks noGrp="1"/>
          </p:cNvSpPr>
          <p:nvPr>
            <p:ph type="title"/>
          </p:nvPr>
        </p:nvSpPr>
        <p:spPr/>
        <p:txBody>
          <a:bodyPr/>
          <a:lstStyle/>
          <a:p>
            <a:r>
              <a:rPr lang="tr-TR" dirty="0"/>
              <a:t>Demografik Bilgiler</a:t>
            </a:r>
          </a:p>
        </p:txBody>
      </p:sp>
      <p:pic>
        <p:nvPicPr>
          <p:cNvPr id="5" name="Resim 4">
            <a:extLst>
              <a:ext uri="{FF2B5EF4-FFF2-40B4-BE49-F238E27FC236}">
                <a16:creationId xmlns:a16="http://schemas.microsoft.com/office/drawing/2014/main" id="{04994196-5ABC-C1EE-7F48-12D552E07E0D}"/>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4" name="İçerik Yer Tutucusu 3" descr="Formlar yanıt grafiği. Soru başlığı: Çocuk Sayısı. Yanıt sayısı: 7.563 yanıt.">
            <a:extLst>
              <a:ext uri="{FF2B5EF4-FFF2-40B4-BE49-F238E27FC236}">
                <a16:creationId xmlns:a16="http://schemas.microsoft.com/office/drawing/2014/main" id="{29991A53-3FDD-4047-2420-E189852D667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4766" y="1371601"/>
            <a:ext cx="6629432" cy="2760672"/>
          </a:xfrm>
          <a:prstGeom prst="rect">
            <a:avLst/>
          </a:prstGeom>
          <a:noFill/>
          <a:ln>
            <a:noFill/>
          </a:ln>
        </p:spPr>
      </p:pic>
      <p:pic>
        <p:nvPicPr>
          <p:cNvPr id="6" name="Resim 5" descr="Formlar yanıt grafiği. Soru başlığı: Eğitim hayatında olan çocuk Sayısı. Yanıt sayısı: 7.563 yanıt.">
            <a:extLst>
              <a:ext uri="{FF2B5EF4-FFF2-40B4-BE49-F238E27FC236}">
                <a16:creationId xmlns:a16="http://schemas.microsoft.com/office/drawing/2014/main" id="{3A3D1118-639A-80FC-5F3E-5A8F7D8AD3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750" y="2830458"/>
            <a:ext cx="6057970" cy="2550197"/>
          </a:xfrm>
          <a:prstGeom prst="rect">
            <a:avLst/>
          </a:prstGeom>
          <a:noFill/>
          <a:ln>
            <a:noFill/>
          </a:ln>
        </p:spPr>
      </p:pic>
    </p:spTree>
    <p:extLst>
      <p:ext uri="{BB962C8B-B14F-4D97-AF65-F5344CB8AC3E}">
        <p14:creationId xmlns:p14="http://schemas.microsoft.com/office/powerpoint/2010/main" val="141092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F7CEFA-BD84-E52B-6982-0FF435E694B5}"/>
              </a:ext>
            </a:extLst>
          </p:cNvPr>
          <p:cNvSpPr>
            <a:spLocks noGrp="1"/>
          </p:cNvSpPr>
          <p:nvPr>
            <p:ph type="title"/>
          </p:nvPr>
        </p:nvSpPr>
        <p:spPr/>
        <p:txBody>
          <a:bodyPr>
            <a:normAutofit/>
          </a:bodyPr>
          <a:lstStyle/>
          <a:p>
            <a:r>
              <a:rPr lang="tr-TR" sz="3200" b="1" kern="100" dirty="0">
                <a:effectLst/>
                <a:latin typeface="Times New Roman" panose="02020603050405020304" pitchFamily="18" charset="0"/>
                <a:ea typeface="Aptos" panose="020B0004020202020204" pitchFamily="34" charset="0"/>
                <a:cs typeface="Times New Roman" panose="02020603050405020304" pitchFamily="18" charset="0"/>
              </a:rPr>
              <a:t>MEVCUT EKONOMİK DURUM VE ETKİLERİ </a:t>
            </a:r>
            <a:endParaRPr lang="tr-TR" sz="3200" dirty="0"/>
          </a:p>
        </p:txBody>
      </p:sp>
      <p:pic>
        <p:nvPicPr>
          <p:cNvPr id="6" name="İçerik Yer Tutucusu 5">
            <a:extLst>
              <a:ext uri="{FF2B5EF4-FFF2-40B4-BE49-F238E27FC236}">
                <a16:creationId xmlns:a16="http://schemas.microsoft.com/office/drawing/2014/main" id="{0A22EFBB-6955-1176-6D08-EE48EB1A8A25}"/>
              </a:ext>
            </a:extLst>
          </p:cNvPr>
          <p:cNvPicPr>
            <a:picLocks noGrp="1" noChangeAspect="1"/>
          </p:cNvPicPr>
          <p:nvPr>
            <p:ph idx="1"/>
          </p:nvPr>
        </p:nvPicPr>
        <p:blipFill>
          <a:blip r:embed="rId2"/>
          <a:stretch>
            <a:fillRect/>
          </a:stretch>
        </p:blipFill>
        <p:spPr>
          <a:xfrm>
            <a:off x="3952109" y="2407737"/>
            <a:ext cx="3017782" cy="3017782"/>
          </a:xfrm>
          <a:prstGeom prst="rect">
            <a:avLst/>
          </a:prstGeom>
        </p:spPr>
      </p:pic>
    </p:spTree>
    <p:extLst>
      <p:ext uri="{BB962C8B-B14F-4D97-AF65-F5344CB8AC3E}">
        <p14:creationId xmlns:p14="http://schemas.microsoft.com/office/powerpoint/2010/main" val="256706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8C84C-4ABE-0ED6-FF3F-137BD0AD53F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B247C4C-FADB-2F1B-A9C3-60B31FE14F2D}"/>
              </a:ext>
            </a:extLst>
          </p:cNvPr>
          <p:cNvSpPr>
            <a:spLocks noGrp="1"/>
          </p:cNvSpPr>
          <p:nvPr>
            <p:ph type="title"/>
          </p:nvPr>
        </p:nvSpPr>
        <p:spPr/>
        <p:txBody>
          <a:bodyPr>
            <a:normAutofit/>
          </a:bodyPr>
          <a:lstStyle/>
          <a:p>
            <a:br>
              <a:rPr lang="tr-TR" sz="28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Kredi Kartı Kullanımı </a:t>
            </a:r>
            <a:br>
              <a:rPr lang="tr-TR" sz="2800" b="1" kern="100" dirty="0">
                <a:effectLst/>
                <a:latin typeface="Times New Roman" panose="02020603050405020304" pitchFamily="18" charset="0"/>
                <a:ea typeface="Aptos" panose="020B0004020202020204" pitchFamily="34" charset="0"/>
                <a:cs typeface="Times New Roman" panose="02020603050405020304" pitchFamily="18" charset="0"/>
              </a:rPr>
            </a:br>
            <a:endParaRPr lang="tr-TR" sz="2800" dirty="0"/>
          </a:p>
        </p:txBody>
      </p:sp>
      <p:pic>
        <p:nvPicPr>
          <p:cNvPr id="4" name="İçerik Yer Tutucusu 3">
            <a:extLst>
              <a:ext uri="{FF2B5EF4-FFF2-40B4-BE49-F238E27FC236}">
                <a16:creationId xmlns:a16="http://schemas.microsoft.com/office/drawing/2014/main" id="{DF2CCC6F-400F-B533-0799-773B91832B83}"/>
              </a:ext>
            </a:extLst>
          </p:cNvPr>
          <p:cNvPicPr>
            <a:picLocks noGrp="1" noChangeAspect="1"/>
          </p:cNvPicPr>
          <p:nvPr>
            <p:ph idx="1"/>
          </p:nvPr>
        </p:nvPicPr>
        <p:blipFill>
          <a:blip r:embed="rId2"/>
          <a:stretch>
            <a:fillRect/>
          </a:stretch>
        </p:blipFill>
        <p:spPr>
          <a:xfrm>
            <a:off x="406400" y="1727885"/>
            <a:ext cx="6163733" cy="2635481"/>
          </a:xfrm>
          <a:prstGeom prst="rect">
            <a:avLst/>
          </a:prstGeom>
        </p:spPr>
      </p:pic>
      <p:pic>
        <p:nvPicPr>
          <p:cNvPr id="5" name="Resim 4">
            <a:extLst>
              <a:ext uri="{FF2B5EF4-FFF2-40B4-BE49-F238E27FC236}">
                <a16:creationId xmlns:a16="http://schemas.microsoft.com/office/drawing/2014/main" id="{B2CAD315-634F-E93C-8B35-EEA1EDD713BB}"/>
              </a:ext>
            </a:extLst>
          </p:cNvPr>
          <p:cNvPicPr>
            <a:picLocks noChangeAspect="1"/>
          </p:cNvPicPr>
          <p:nvPr/>
        </p:nvPicPr>
        <p:blipFill>
          <a:blip r:embed="rId3"/>
          <a:stretch>
            <a:fillRect/>
          </a:stretch>
        </p:blipFill>
        <p:spPr>
          <a:xfrm>
            <a:off x="1910079" y="5676427"/>
            <a:ext cx="8107681" cy="897556"/>
          </a:xfrm>
          <a:prstGeom prst="rect">
            <a:avLst/>
          </a:prstGeom>
        </p:spPr>
      </p:pic>
      <p:sp>
        <p:nvSpPr>
          <p:cNvPr id="7" name="Metin kutusu 6">
            <a:extLst>
              <a:ext uri="{FF2B5EF4-FFF2-40B4-BE49-F238E27FC236}">
                <a16:creationId xmlns:a16="http://schemas.microsoft.com/office/drawing/2014/main" id="{8ED7471A-19A2-F9C6-57A0-F678167E940D}"/>
              </a:ext>
            </a:extLst>
          </p:cNvPr>
          <p:cNvSpPr txBox="1"/>
          <p:nvPr/>
        </p:nvSpPr>
        <p:spPr>
          <a:xfrm>
            <a:off x="6570133" y="1545349"/>
            <a:ext cx="4885267" cy="3374193"/>
          </a:xfrm>
          <a:prstGeom prst="rect">
            <a:avLst/>
          </a:prstGeom>
          <a:noFill/>
        </p:spPr>
        <p:txBody>
          <a:bodyPr wrap="square">
            <a:spAutoFit/>
          </a:bodyPr>
          <a:lstStyle/>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Eğitim çalışanları kredi kartına bağımlı hale gelmiştir. Her ne kadar kredi kartı kullanımı kolaylık olarak gözükse de neredeyse yarıya yakını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kredi kartı borcunu düzenli ödeyememekte ya da asgari tutarını ödeyerek devam etmek zorunda kalmaktadır ki</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bu da faiz yükünü artırmakta ve çalışanları daha da kötü duruma sürüklemektedir.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4949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7EAB-D536-9A8F-704E-65819E83A87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F423B97-2D11-D126-964A-4CC24BBD901C}"/>
              </a:ext>
            </a:extLst>
          </p:cNvPr>
          <p:cNvSpPr>
            <a:spLocks noGrp="1"/>
          </p:cNvSpPr>
          <p:nvPr>
            <p:ph type="title"/>
          </p:nvPr>
        </p:nvSpPr>
        <p:spPr/>
        <p:txBody>
          <a:bodyPr>
            <a:normAutofit/>
          </a:bodyPr>
          <a:lstStyle/>
          <a:p>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Aylık Bütçede En Çok Yer Tutan Harcama Kalemi</a:t>
            </a:r>
            <a:endParaRPr lang="tr-TR" sz="2400" dirty="0"/>
          </a:p>
        </p:txBody>
      </p:sp>
      <p:pic>
        <p:nvPicPr>
          <p:cNvPr id="5" name="Resim 4">
            <a:extLst>
              <a:ext uri="{FF2B5EF4-FFF2-40B4-BE49-F238E27FC236}">
                <a16:creationId xmlns:a16="http://schemas.microsoft.com/office/drawing/2014/main" id="{D5295D12-4E9C-D825-3AFA-EA756EFA0F2E}"/>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4" name="İçerik Yer Tutucusu 3" descr="Formlar yanıt grafiği. Soru başlığı: Aylık bütçenizde en çok yer tutan kalemi işaretleyiniz. &#10;. Yanıt sayısı: 7.563 yanıt.">
            <a:extLst>
              <a:ext uri="{FF2B5EF4-FFF2-40B4-BE49-F238E27FC236}">
                <a16:creationId xmlns:a16="http://schemas.microsoft.com/office/drawing/2014/main" id="{56AECF44-F5DC-488C-9284-EF4F3C0F0C2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30294" y="1957844"/>
            <a:ext cx="6496166" cy="2741156"/>
          </a:xfrm>
          <a:prstGeom prst="rect">
            <a:avLst/>
          </a:prstGeom>
          <a:noFill/>
          <a:ln>
            <a:noFill/>
          </a:ln>
        </p:spPr>
      </p:pic>
      <p:sp>
        <p:nvSpPr>
          <p:cNvPr id="7" name="Metin kutusu 6">
            <a:extLst>
              <a:ext uri="{FF2B5EF4-FFF2-40B4-BE49-F238E27FC236}">
                <a16:creationId xmlns:a16="http://schemas.microsoft.com/office/drawing/2014/main" id="{53291BC8-F4E0-3E4B-C9BA-C8ED3C6F3A01}"/>
              </a:ext>
            </a:extLst>
          </p:cNvPr>
          <p:cNvSpPr txBox="1"/>
          <p:nvPr/>
        </p:nvSpPr>
        <p:spPr>
          <a:xfrm>
            <a:off x="6265333" y="2780649"/>
            <a:ext cx="5215467" cy="1296702"/>
          </a:xfrm>
          <a:prstGeom prst="rect">
            <a:avLst/>
          </a:prstGeom>
          <a:noFill/>
        </p:spPr>
        <p:txBody>
          <a:bodyPr wrap="square">
            <a:spAutoFit/>
          </a:bodyPr>
          <a:lstStyle/>
          <a:p>
            <a:pPr lvl="0" algn="just">
              <a:lnSpc>
                <a:spcPct val="150000"/>
              </a:lnSpc>
              <a:spcAft>
                <a:spcPts val="800"/>
              </a:spcAft>
              <a:tabLst>
                <a:tab pos="180340" algn="l"/>
                <a:tab pos="270510" algn="l"/>
              </a:tabLs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Eğitim çalışanının </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aylık bütçesinin yarısını kredi ve borç ödemeleri oluşturmaktadır. </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Geriye kalan miktar da gıda ve kira harcamalarına gitmektedir.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7677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29F7E-1D89-9A8C-B226-AC64866241B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7664591-FE2E-0780-EFE5-FCF42E12BC63}"/>
              </a:ext>
            </a:extLst>
          </p:cNvPr>
          <p:cNvSpPr>
            <a:spLocks noGrp="1"/>
          </p:cNvSpPr>
          <p:nvPr>
            <p:ph type="title"/>
          </p:nvPr>
        </p:nvSpPr>
        <p:spPr/>
        <p:txBody>
          <a:bodyPr>
            <a:normAutofit/>
          </a:bodyPr>
          <a:lstStyle/>
          <a:p>
            <a:pPr lvl="0" algn="just">
              <a:lnSpc>
                <a:spcPct val="150000"/>
              </a:lnSpc>
              <a:spcAft>
                <a:spcPts val="800"/>
              </a:spcAft>
              <a:tabLst>
                <a:tab pos="180340" algn="l"/>
              </a:tabLs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Mevcut Kredi/Kredi Kartı Borç Miktarı</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CA11AE29-AF9B-F5FB-8FEC-37CEB7EB654C}"/>
              </a:ext>
            </a:extLst>
          </p:cNvPr>
          <p:cNvPicPr>
            <a:picLocks noChangeAspect="1"/>
          </p:cNvPicPr>
          <p:nvPr/>
        </p:nvPicPr>
        <p:blipFill>
          <a:blip r:embed="rId2"/>
          <a:stretch>
            <a:fillRect/>
          </a:stretch>
        </p:blipFill>
        <p:spPr>
          <a:xfrm>
            <a:off x="1910079" y="5676427"/>
            <a:ext cx="8107681" cy="897556"/>
          </a:xfrm>
          <a:prstGeom prst="rect">
            <a:avLst/>
          </a:prstGeom>
        </p:spPr>
      </p:pic>
      <p:pic>
        <p:nvPicPr>
          <p:cNvPr id="4" name="İçerik Yer Tutucusu 3" descr="Formlar yanıt grafiği. Soru başlığı: Varsa mevcut kredi/kredi kartı borç miktarınızı belirtiniz. Yanıt sayısı: 7.563 yanıt.">
            <a:extLst>
              <a:ext uri="{FF2B5EF4-FFF2-40B4-BE49-F238E27FC236}">
                <a16:creationId xmlns:a16="http://schemas.microsoft.com/office/drawing/2014/main" id="{0908F406-57E8-E671-6F1D-E2F9AC5E847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1788510"/>
            <a:ext cx="7119439" cy="3004156"/>
          </a:xfrm>
          <a:prstGeom prst="rect">
            <a:avLst/>
          </a:prstGeom>
          <a:noFill/>
          <a:ln>
            <a:noFill/>
          </a:ln>
        </p:spPr>
      </p:pic>
      <p:sp>
        <p:nvSpPr>
          <p:cNvPr id="7" name="Metin kutusu 6">
            <a:extLst>
              <a:ext uri="{FF2B5EF4-FFF2-40B4-BE49-F238E27FC236}">
                <a16:creationId xmlns:a16="http://schemas.microsoft.com/office/drawing/2014/main" id="{27F6FC87-88E5-5BBE-0352-77255E74DD97}"/>
              </a:ext>
            </a:extLst>
          </p:cNvPr>
          <p:cNvSpPr txBox="1"/>
          <p:nvPr/>
        </p:nvSpPr>
        <p:spPr>
          <a:xfrm>
            <a:off x="6764867" y="2223368"/>
            <a:ext cx="4750862" cy="2543197"/>
          </a:xfrm>
          <a:prstGeom prst="rect">
            <a:avLst/>
          </a:prstGeom>
          <a:noFill/>
        </p:spPr>
        <p:txBody>
          <a:bodyPr wrap="square">
            <a:spAutoFit/>
          </a:bodyPr>
          <a:lstStyle/>
          <a:p>
            <a:pPr>
              <a:lnSpc>
                <a:spcPct val="150000"/>
              </a:lnSpc>
            </a:pPr>
            <a:r>
              <a:rPr lang="tr-TR" sz="1800" dirty="0">
                <a:effectLst/>
                <a:latin typeface="Times New Roman" panose="02020603050405020304" pitchFamily="18" charset="0"/>
                <a:ea typeface="Aptos" panose="020B0004020202020204" pitchFamily="34" charset="0"/>
              </a:rPr>
              <a:t>Eğitim çalışanlarından kredi veya kredi kartı borcu olmayanların oranı sadece 14,4’tür. Geriye kalan %85’lik kesimin </a:t>
            </a:r>
            <a:r>
              <a:rPr lang="tr-TR" sz="1800" b="1" dirty="0">
                <a:effectLst/>
                <a:latin typeface="Times New Roman" panose="02020603050405020304" pitchFamily="18" charset="0"/>
                <a:ea typeface="Aptos" panose="020B0004020202020204" pitchFamily="34" charset="0"/>
              </a:rPr>
              <a:t>kredi veya kredi kartı borcu bulunmaktadır. </a:t>
            </a:r>
            <a:r>
              <a:rPr lang="tr-TR" sz="1800" dirty="0">
                <a:effectLst/>
                <a:latin typeface="Times New Roman" panose="02020603050405020304" pitchFamily="18" charset="0"/>
                <a:ea typeface="Aptos" panose="020B0004020202020204" pitchFamily="34" charset="0"/>
              </a:rPr>
              <a:t>Ankette harici borçları sorulmamıştır. Bu da eğitim çalışanlarının borç içinde olduğunu göstermektedir. </a:t>
            </a:r>
            <a:endParaRPr lang="tr-TR" dirty="0"/>
          </a:p>
        </p:txBody>
      </p:sp>
    </p:spTree>
    <p:extLst>
      <p:ext uri="{BB962C8B-B14F-4D97-AF65-F5344CB8AC3E}">
        <p14:creationId xmlns:p14="http://schemas.microsoft.com/office/powerpoint/2010/main" val="372129266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TotalTime>
  <Words>718</Words>
  <Application>Microsoft Office PowerPoint</Application>
  <PresentationFormat>Geniş ekran</PresentationFormat>
  <Paragraphs>51</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Aptos</vt:lpstr>
      <vt:lpstr>Aptos Display</vt:lpstr>
      <vt:lpstr>Arial</vt:lpstr>
      <vt:lpstr>Times New Roman</vt:lpstr>
      <vt:lpstr>Office Teması</vt:lpstr>
      <vt:lpstr>  EĞİTİM ÇALIŞANLARININ  EKONOMİK DURUMUNUN TESPİTİ VE BEKLENTİLERİNE YÖNELİK ANKET ÇALIŞMASI  2024 </vt:lpstr>
      <vt:lpstr>Önsöz</vt:lpstr>
      <vt:lpstr>Demografik Bilgiler</vt:lpstr>
      <vt:lpstr>Demografik Bilgiler</vt:lpstr>
      <vt:lpstr>Demografik Bilgiler</vt:lpstr>
      <vt:lpstr>MEVCUT EKONOMİK DURUM VE ETKİLERİ </vt:lpstr>
      <vt:lpstr> Kredi Kartı Kullanımı  </vt:lpstr>
      <vt:lpstr>Aylık Bütçede En Çok Yer Tutan Harcama Kalemi</vt:lpstr>
      <vt:lpstr>Mevcut Kredi/Kredi Kartı Borç Miktarı</vt:lpstr>
      <vt:lpstr>Aldığı Maaştan Ay Sonunda Para Kalıp Kalmadığı Ve Tasarruf Yapma İmkanı  </vt:lpstr>
      <vt:lpstr>Ek İş Yapma Durumu </vt:lpstr>
      <vt:lpstr>Aldığı Maaşın Tatil Yapma Kararına Etkisi </vt:lpstr>
      <vt:lpstr>Aldığı maaşın Evlilik/Çocuklarını Evlendirme Kararına Etkisi </vt:lpstr>
      <vt:lpstr>Aldığı Maaşın Mesleki Motivasyonuna ve Mesleki Aidiyetine Etkisi</vt:lpstr>
      <vt:lpstr>Ekonomik Kaygıların Aile İçi İlişkilere Etkisi </vt:lpstr>
      <vt:lpstr>ÜLKE EKONOMİSENE YÖNELİK ALGI VE BEKLENTİLER</vt:lpstr>
      <vt:lpstr>Mevcut Enflasyon Rakamlarına Olan Güven</vt:lpstr>
      <vt:lpstr>Fiyat Artışlarının Nedeni</vt:lpstr>
      <vt:lpstr>Ekonominin Gelecekteki Durumuna Yönelik Beklenti</vt:lpstr>
      <vt:lpstr>Eğitim Çalışanlarının Ekonomik Durumlarının İyileştirileceğine Yönelik İktidara Olan Güven</vt:lpstr>
      <vt:lpstr>MEB, Açık öğretim, ÖSYM, vb. Sınav Ücretlerine Yönelik Beklenti </vt:lpstr>
      <vt:lpstr>24  Kasım’da Eğitim Çalışanlarının İktidardan Talepleri</vt:lpstr>
      <vt:lpstr>   SONUÇ OLARAK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ERKAN BİLGE</dc:creator>
  <cp:lastModifiedBy>hesbasin@gmail.com</cp:lastModifiedBy>
  <cp:revision>3</cp:revision>
  <dcterms:created xsi:type="dcterms:W3CDTF">2024-11-20T09:51:44Z</dcterms:created>
  <dcterms:modified xsi:type="dcterms:W3CDTF">2025-03-27T09:41:14Z</dcterms:modified>
</cp:coreProperties>
</file>